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2" r:id="rId6"/>
    <p:sldId id="263" r:id="rId7"/>
    <p:sldId id="264" r:id="rId8"/>
    <p:sldId id="271" r:id="rId9"/>
    <p:sldId id="269" r:id="rId10"/>
    <p:sldId id="270" r:id="rId11"/>
    <p:sldId id="265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97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52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81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54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32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020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27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13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68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4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7A959-E1A3-479C-967A-47A30565D5A2}" type="datetimeFigureOut">
              <a:rPr lang="de-DE" smtClean="0"/>
              <a:t>22.03.2024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8B13-A866-42BD-B2FA-FAABCBC272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0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velland.de/freizeit-kultur/kultur-sport-tourismus/kunst-kulturfoerderung/" TargetMode="External"/><Relationship Id="rId2" Type="http://schemas.openxmlformats.org/officeDocument/2006/relationships/hyperlink" Target="https://www.lag-havelland.de/lag-projekt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mensch-havelland.de/" TargetMode="External"/><Relationship Id="rId4" Type="http://schemas.openxmlformats.org/officeDocument/2006/relationships/hyperlink" Target="https://www.havelland.de/sportfoerderun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4672" y="715992"/>
            <a:ext cx="8962845" cy="3838755"/>
          </a:xfrm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1">
                    <a:lumMod val="50000"/>
                  </a:schemeClr>
                </a:solidFill>
              </a:rPr>
              <a:t>Richtlinie zur Förderung der gemeindeübergreifenden Zusammenarbeit zur Begleitung des demografischen Wandels im Landkreis </a:t>
            </a:r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Havelland</a:t>
            </a:r>
            <a:r>
              <a:rPr lang="de-DE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3177" y="568200"/>
            <a:ext cx="2388626" cy="1539202"/>
          </a:xfrm>
        </p:spPr>
      </p:pic>
      <p:sp>
        <p:nvSpPr>
          <p:cNvPr id="2" name="Textfeld 1"/>
          <p:cNvSpPr txBox="1"/>
          <p:nvPr/>
        </p:nvSpPr>
        <p:spPr>
          <a:xfrm>
            <a:off x="417786" y="6112215"/>
            <a:ext cx="2276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Vortrag Sabine Kosakow-Kutscher</a:t>
            </a:r>
          </a:p>
          <a:p>
            <a:r>
              <a:rPr lang="de-DE" sz="1200" dirty="0" smtClean="0"/>
              <a:t>Demografie-Referentin LK HVL</a:t>
            </a:r>
            <a:endParaRPr lang="de-DE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6262777" y="4839419"/>
            <a:ext cx="331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i="1" dirty="0" smtClean="0">
                <a:solidFill>
                  <a:srgbClr val="00B050"/>
                </a:solidFill>
              </a:rPr>
              <a:t>Worum geht es?</a:t>
            </a:r>
            <a:endParaRPr lang="de-DE" sz="3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Was gibt es Neues?</a:t>
            </a:r>
          </a:p>
          <a:p>
            <a:pPr marL="0" indent="0">
              <a:buNone/>
            </a:pPr>
            <a:endParaRPr lang="de-DE" b="1" dirty="0">
              <a:solidFill>
                <a:srgbClr val="00B050"/>
              </a:solidFill>
            </a:endParaRPr>
          </a:p>
          <a:p>
            <a:r>
              <a:rPr lang="de-DE" b="1" dirty="0" smtClean="0">
                <a:solidFill>
                  <a:srgbClr val="FF0000"/>
                </a:solidFill>
              </a:rPr>
              <a:t>Die Frist zur Antragseinreichung wurde 2024 bis zum 12.04.2024 verlängert!</a:t>
            </a:r>
          </a:p>
          <a:p>
            <a:pPr marL="0" indent="0"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FRL endet derzeit am 31.12.2024 </a:t>
            </a:r>
            <a:r>
              <a:rPr lang="de-DE" b="1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 Laufzeitverlängerung für weitere 5 Jahre wird dem LAS vorgeschlagen</a:t>
            </a:r>
            <a:endParaRPr lang="de-DE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i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Es gibt nicht Gutes – </a:t>
            </a:r>
          </a:p>
          <a:p>
            <a:pPr marL="0" indent="0">
              <a:buNone/>
            </a:pPr>
            <a:r>
              <a:rPr lang="de-DE" i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a</a:t>
            </a:r>
            <a:r>
              <a:rPr lang="de-DE" i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ußer </a:t>
            </a:r>
          </a:p>
          <a:p>
            <a:pPr marL="0" indent="0">
              <a:buNone/>
            </a:pPr>
            <a:r>
              <a:rPr lang="de-DE" i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man tut es </a:t>
            </a:r>
            <a:r>
              <a:rPr lang="de-DE" i="1" dirty="0" smtClean="0">
                <a:solidFill>
                  <a:srgbClr val="00B05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endParaRPr lang="de-DE" i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				Vielen Dank für Ihre Aufmerksamkeit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B050"/>
                </a:solidFill>
              </a:rPr>
              <a:t>Weitere Förder-/Finanzierungsmöglichkeiten</a:t>
            </a:r>
          </a:p>
          <a:p>
            <a:pPr marL="0" indent="0">
              <a:buNone/>
            </a:pPr>
            <a:endParaRPr lang="de-DE" b="1" dirty="0">
              <a:solidFill>
                <a:srgbClr val="002060"/>
              </a:solidFill>
            </a:endParaRPr>
          </a:p>
          <a:p>
            <a:r>
              <a:rPr lang="de-DE" b="1" dirty="0">
                <a:solidFill>
                  <a:srgbClr val="002060"/>
                </a:solidFill>
              </a:rPr>
              <a:t>Welcher Fördertopf passt für mein kleines/ ehrenamtliches Vorhaben?</a:t>
            </a:r>
          </a:p>
          <a:p>
            <a:endParaRPr lang="de-DE" dirty="0">
              <a:solidFill>
                <a:srgbClr val="002060"/>
              </a:solidFill>
            </a:endParaRPr>
          </a:p>
          <a:p>
            <a:r>
              <a:rPr lang="de-DE" dirty="0">
                <a:solidFill>
                  <a:srgbClr val="002060"/>
                </a:solidFill>
              </a:rPr>
              <a:t>Kleine lokale Initiativen (KLI) → </a:t>
            </a:r>
            <a:r>
              <a:rPr lang="de-DE" dirty="0">
                <a:solidFill>
                  <a:srgbClr val="002060"/>
                </a:solidFill>
                <a:hlinkClick r:id="rId2"/>
              </a:rPr>
              <a:t>https://www.lag-havelland.de/lag-projekte/</a:t>
            </a:r>
            <a:endParaRPr lang="de-D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002060"/>
              </a:solidFill>
            </a:endParaRPr>
          </a:p>
          <a:p>
            <a:r>
              <a:rPr lang="de-DE" dirty="0">
                <a:solidFill>
                  <a:srgbClr val="002060"/>
                </a:solidFill>
              </a:rPr>
              <a:t>Kunst-/Kulturförderung → </a:t>
            </a:r>
            <a:r>
              <a:rPr lang="de-DE" dirty="0">
                <a:solidFill>
                  <a:srgbClr val="002060"/>
                </a:solidFill>
                <a:hlinkClick r:id="rId3"/>
              </a:rPr>
              <a:t>https://www.havelland.de/freizeit-kultur/kultur-sport-tourismus/kunst-kulturfoerderung/</a:t>
            </a:r>
            <a:endParaRPr lang="de-D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002060"/>
              </a:solidFill>
            </a:endParaRPr>
          </a:p>
          <a:p>
            <a:r>
              <a:rPr lang="de-DE" dirty="0">
                <a:solidFill>
                  <a:srgbClr val="002060"/>
                </a:solidFill>
              </a:rPr>
              <a:t>Sportförderung →  </a:t>
            </a:r>
            <a:r>
              <a:rPr lang="de-DE" dirty="0">
                <a:solidFill>
                  <a:srgbClr val="002060"/>
                </a:solidFill>
                <a:hlinkClick r:id="rId4"/>
              </a:rPr>
              <a:t>https://www.havelland.de/sportfoerderung/</a:t>
            </a:r>
            <a:endParaRPr lang="de-D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002060"/>
              </a:solidFill>
            </a:endParaRPr>
          </a:p>
          <a:p>
            <a:r>
              <a:rPr lang="de-DE" dirty="0">
                <a:solidFill>
                  <a:srgbClr val="002060"/>
                </a:solidFill>
              </a:rPr>
              <a:t>Veranstaltungen, Aktivitäten, Prozesse → </a:t>
            </a:r>
            <a:r>
              <a:rPr lang="de-DE" dirty="0">
                <a:solidFill>
                  <a:srgbClr val="002060"/>
                </a:solidFill>
                <a:hlinkClick r:id="rId5"/>
              </a:rPr>
              <a:t>https://www.mensch-havelland.de/</a:t>
            </a:r>
            <a:endParaRPr lang="de-DE" dirty="0">
              <a:solidFill>
                <a:srgbClr val="002060"/>
              </a:solidFill>
            </a:endParaRPr>
          </a:p>
          <a:p>
            <a:endParaRPr lang="de-DE" dirty="0">
              <a:solidFill>
                <a:srgbClr val="002060"/>
              </a:solidFill>
            </a:endParaRPr>
          </a:p>
          <a:p>
            <a:r>
              <a:rPr lang="de-DE" dirty="0">
                <a:solidFill>
                  <a:srgbClr val="002060"/>
                </a:solidFill>
              </a:rPr>
              <a:t>Lottomittel, FAPIQ, …</a:t>
            </a: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9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Ziel der Förderung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>
                <a:solidFill>
                  <a:srgbClr val="002060"/>
                </a:solidFill>
              </a:rPr>
              <a:t>M</a:t>
            </a:r>
            <a:r>
              <a:rPr lang="de-DE" dirty="0" smtClean="0">
                <a:solidFill>
                  <a:srgbClr val="002060"/>
                </a:solidFill>
              </a:rPr>
              <a:t>inderung der negativen Folgen des Demografischen Wandels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Gemeindeübergreifende Zusammenarbeit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4 Förderschwerpunkte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Im Landkreis Havelland gemeinschaftlichen Zusammenhalt 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Nachhaltigkeit</a:t>
            </a:r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4 Förderschwerpunkte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Gesundheit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Unterstützung Ehrenamt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Quartiers- und Dorfentwicklung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Niederschwellige Mobilität</a:t>
            </a:r>
          </a:p>
          <a:p>
            <a:pPr marL="0" indent="0">
              <a:buNone/>
            </a:pPr>
            <a:endParaRPr lang="de-DE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Förderhöhe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002060"/>
                </a:solidFill>
              </a:rPr>
              <a:t>i. R. max. 5.000 EUR/ Projekt</a:t>
            </a:r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5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Was ist förderfähig?</a:t>
            </a:r>
            <a:endParaRPr lang="de-DE" b="1" dirty="0">
              <a:solidFill>
                <a:srgbClr val="00B050"/>
              </a:solidFill>
            </a:endParaRP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Kleine bauliche Investitionen </a:t>
            </a:r>
            <a:r>
              <a:rPr lang="de-DE" sz="1600" dirty="0">
                <a:solidFill>
                  <a:srgbClr val="002060"/>
                </a:solidFill>
              </a:rPr>
              <a:t>(z. B. Herrichtung von öffentlich zugänglichen Begegnungsmöglichkeiten, Errichtung eines Pavillons, …),</a:t>
            </a: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Ausstattungen</a:t>
            </a:r>
            <a:r>
              <a:rPr lang="de-DE" sz="2600" dirty="0">
                <a:solidFill>
                  <a:srgbClr val="002060"/>
                </a:solidFill>
              </a:rPr>
              <a:t> </a:t>
            </a:r>
            <a:r>
              <a:rPr lang="de-DE" sz="1600" dirty="0">
                <a:solidFill>
                  <a:srgbClr val="002060"/>
                </a:solidFill>
              </a:rPr>
              <a:t>(z. B. für Begegnungsstätten, …),</a:t>
            </a: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Beratung</a:t>
            </a:r>
            <a:r>
              <a:rPr lang="de-DE" sz="2600" dirty="0">
                <a:solidFill>
                  <a:srgbClr val="002060"/>
                </a:solidFill>
              </a:rPr>
              <a:t> </a:t>
            </a:r>
            <a:r>
              <a:rPr lang="de-DE" sz="1600" dirty="0">
                <a:solidFill>
                  <a:srgbClr val="002060"/>
                </a:solidFill>
              </a:rPr>
              <a:t>(Honorare z. B. für Projektberatung und Beratung zu Fördermöglichkeiten, …),</a:t>
            </a: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Projektbezogene Öffentlichkeitsarbeit </a:t>
            </a:r>
            <a:r>
              <a:rPr lang="de-DE" sz="1600" dirty="0">
                <a:solidFill>
                  <a:srgbClr val="002060"/>
                </a:solidFill>
              </a:rPr>
              <a:t>(z.B. Banner, Flyer, Plakate, Modernisierung Homepage, …),</a:t>
            </a: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Kleine Digitalisierungsprojekte </a:t>
            </a:r>
            <a:r>
              <a:rPr lang="de-DE" sz="1600" dirty="0">
                <a:solidFill>
                  <a:srgbClr val="002060"/>
                </a:solidFill>
              </a:rPr>
              <a:t>(z. B. App für Mitfahrgelegenheiten, …),</a:t>
            </a:r>
          </a:p>
          <a:p>
            <a:pPr lvl="0"/>
            <a:r>
              <a:rPr lang="de-DE" sz="2600" b="1" dirty="0">
                <a:solidFill>
                  <a:srgbClr val="002060"/>
                </a:solidFill>
              </a:rPr>
              <a:t>Investitionen zur Stärkung der Mobilität </a:t>
            </a:r>
            <a:r>
              <a:rPr lang="de-DE" sz="1600" dirty="0">
                <a:solidFill>
                  <a:srgbClr val="002060"/>
                </a:solidFill>
              </a:rPr>
              <a:t>(z. B Maßnahmen zur Erhöhung der Barrierefreiheit, …),</a:t>
            </a:r>
          </a:p>
          <a:p>
            <a:r>
              <a:rPr lang="de-DE" sz="2600" b="1" dirty="0">
                <a:solidFill>
                  <a:srgbClr val="002060"/>
                </a:solidFill>
              </a:rPr>
              <a:t>Stärkung von Vereinen </a:t>
            </a:r>
            <a:r>
              <a:rPr lang="de-DE" sz="1600" dirty="0">
                <a:solidFill>
                  <a:srgbClr val="002060"/>
                </a:solidFill>
              </a:rPr>
              <a:t>zur Schaffung eines </a:t>
            </a:r>
            <a:r>
              <a:rPr lang="de-DE" sz="1600" dirty="0" smtClean="0">
                <a:solidFill>
                  <a:srgbClr val="002060"/>
                </a:solidFill>
              </a:rPr>
              <a:t>Demografie festen </a:t>
            </a:r>
            <a:r>
              <a:rPr lang="de-DE" sz="1600" dirty="0">
                <a:solidFill>
                  <a:srgbClr val="002060"/>
                </a:solidFill>
              </a:rPr>
              <a:t>Angebotes</a:t>
            </a: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2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1332" y="701646"/>
            <a:ext cx="10515600" cy="5483944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Die Besonderheit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rgbClr val="002060"/>
                </a:solidFill>
              </a:rPr>
              <a:t>Voraussetzung für die Förderung ist die Zusammenarbeit mit mind. 2 weiteren Gemeinden/ Quartieren bzw. Akteuren daraus.</a:t>
            </a:r>
          </a:p>
          <a:p>
            <a:pPr marL="0" indent="0">
              <a:buNone/>
            </a:pPr>
            <a:endParaRPr lang="de-DE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Sie treten in einen Erfahrungsaustausch 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Projektstruktur</a:t>
            </a:r>
          </a:p>
          <a:p>
            <a:pPr marL="514350" indent="-514350">
              <a:buAutoNum type="alphaLcParenR"/>
            </a:pP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Unterschiedliche Projekte zu einem Förderschwerpunkt</a:t>
            </a:r>
          </a:p>
          <a:p>
            <a:pPr marL="514350" indent="-514350">
              <a:buAutoNum type="alphaLcParenR"/>
            </a:pP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Gleiche Projekte </a:t>
            </a:r>
            <a:r>
              <a:rPr lang="de-DE" dirty="0">
                <a:solidFill>
                  <a:srgbClr val="002060"/>
                </a:solidFill>
                <a:sym typeface="Wingdings" panose="05000000000000000000" pitchFamily="2" charset="2"/>
              </a:rPr>
              <a:t>zu einem Förderschwerpunkt</a:t>
            </a:r>
            <a:endParaRPr lang="de-DE" dirty="0" smtClean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Wer kann </a:t>
            </a:r>
            <a:r>
              <a:rPr lang="de-DE" b="1" dirty="0">
                <a:solidFill>
                  <a:srgbClr val="00B050"/>
                </a:solidFill>
              </a:rPr>
              <a:t>A</a:t>
            </a:r>
            <a:r>
              <a:rPr lang="de-DE" b="1" dirty="0" smtClean="0">
                <a:solidFill>
                  <a:srgbClr val="00B050"/>
                </a:solidFill>
              </a:rPr>
              <a:t>nträge stellen?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>
                <a:solidFill>
                  <a:srgbClr val="002060"/>
                </a:solidFill>
              </a:rPr>
              <a:t>die </a:t>
            </a:r>
            <a:r>
              <a:rPr lang="de-DE" dirty="0">
                <a:solidFill>
                  <a:srgbClr val="002060"/>
                </a:solidFill>
              </a:rPr>
              <a:t>Partner im Demografie-Forum inklusive ihrer Ortsteile und </a:t>
            </a:r>
            <a:r>
              <a:rPr lang="de-DE" dirty="0" smtClean="0">
                <a:solidFill>
                  <a:srgbClr val="002060"/>
                </a:solidFill>
              </a:rPr>
              <a:t>Quartiere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lokale </a:t>
            </a:r>
            <a:r>
              <a:rPr lang="de-DE" dirty="0">
                <a:solidFill>
                  <a:srgbClr val="002060"/>
                </a:solidFill>
              </a:rPr>
              <a:t>Akteure im Einvernehmen mit der jeweils zuständigen </a:t>
            </a:r>
            <a:r>
              <a:rPr lang="de-DE" dirty="0" smtClean="0">
                <a:solidFill>
                  <a:srgbClr val="002060"/>
                </a:solidFill>
              </a:rPr>
              <a:t>Gebietskörperschaft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  <a:p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Das Prozedere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>
                <a:solidFill>
                  <a:srgbClr val="002060"/>
                </a:solidFill>
              </a:rPr>
              <a:t>Antragstellung an die GS des Demografie-Forums (Demografie-Referentin) zu 1 Termin/a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31.03. 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Ca. 3-4 Wochen danach entscheidet der LAS </a:t>
            </a: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ZWB an ZWE</a:t>
            </a:r>
          </a:p>
          <a:p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Beratung zu Förderfragen durch die GS</a:t>
            </a:r>
            <a:endParaRPr lang="de-DE" dirty="0" smtClean="0">
              <a:solidFill>
                <a:srgbClr val="002060"/>
              </a:solidFill>
            </a:endParaRPr>
          </a:p>
          <a:p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Was gibt es Neues?</a:t>
            </a:r>
          </a:p>
          <a:p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Plaketten, die auf die Förderung des Demografie-Forums sind ab sofort Pflicht (Dateien auf der Homepage)</a:t>
            </a:r>
          </a:p>
          <a:p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Für Bänke ist eine Patenschaft zur Pflege abzuschließen</a:t>
            </a:r>
          </a:p>
          <a:p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Neue Unternehmen für individuelle Bänke werden gesucht/ gefunden</a:t>
            </a:r>
          </a:p>
          <a:p>
            <a:r>
              <a:rPr lang="de-DE" dirty="0" smtClean="0">
                <a:solidFill>
                  <a:schemeClr val="accent5">
                    <a:lumMod val="50000"/>
                  </a:schemeClr>
                </a:solidFill>
              </a:rPr>
              <a:t>Weiterentwicklung des Projektes mit dem TV HVL in Arbeit</a:t>
            </a:r>
            <a:endParaRPr lang="de-DE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</a:rPr>
              <a:t>Was </a:t>
            </a:r>
            <a:r>
              <a:rPr lang="de-DE" b="1" dirty="0" smtClean="0">
                <a:solidFill>
                  <a:srgbClr val="00B050"/>
                </a:solidFill>
              </a:rPr>
              <a:t>gibt es Neues?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</a:rPr>
              <a:t>Ab sofort sind Projekte / </a:t>
            </a:r>
            <a:r>
              <a:rPr lang="de-DE" b="1" dirty="0" smtClean="0">
                <a:solidFill>
                  <a:srgbClr val="002060"/>
                </a:solidFill>
              </a:rPr>
              <a:t>Kochgruppen zur Verstetigung der Küchenpartie</a:t>
            </a:r>
            <a:r>
              <a:rPr lang="de-DE" dirty="0" smtClean="0">
                <a:solidFill>
                  <a:srgbClr val="002060"/>
                </a:solidFill>
              </a:rPr>
              <a:t> im LK HVL förderfähig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</a:rPr>
              <a:t>Ein </a:t>
            </a:r>
            <a:r>
              <a:rPr lang="de-DE" dirty="0" smtClean="0">
                <a:solidFill>
                  <a:srgbClr val="002060"/>
                </a:solidFill>
              </a:rPr>
              <a:t>vorausgefülltes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smtClean="0">
                <a:solidFill>
                  <a:srgbClr val="002060"/>
                </a:solidFill>
              </a:rPr>
              <a:t>noch einfacheres </a:t>
            </a:r>
            <a:r>
              <a:rPr lang="de-DE" dirty="0" smtClean="0">
                <a:solidFill>
                  <a:srgbClr val="002060"/>
                </a:solidFill>
              </a:rPr>
              <a:t>Antragsformular</a:t>
            </a:r>
            <a:endParaRPr lang="de-DE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</a:rPr>
              <a:t>Kein Kostenvoranschlag notwendig </a:t>
            </a: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Pauschalbeträge als Zuwendung  </a:t>
            </a: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Kosten sind bei Abrechnung</a:t>
            </a: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 nachzuweisen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Zusätzliche Förderung von Küchenausstattung möglich bis 1.000 EUR</a:t>
            </a:r>
            <a:endParaRPr lang="de-DE" dirty="0" smtClean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Teilnahme </a:t>
            </a:r>
            <a:r>
              <a:rPr lang="de-DE" smtClean="0">
                <a:solidFill>
                  <a:srgbClr val="002060"/>
                </a:solidFill>
                <a:sym typeface="Wingdings" panose="05000000000000000000" pitchFamily="2" charset="2"/>
              </a:rPr>
              <a:t>an </a:t>
            </a:r>
            <a:r>
              <a:rPr lang="de-DE" smtClean="0">
                <a:solidFill>
                  <a:srgbClr val="002060"/>
                </a:solidFill>
                <a:sym typeface="Wingdings" panose="05000000000000000000" pitchFamily="2" charset="2"/>
              </a:rPr>
              <a:t>zentral </a:t>
            </a: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organisierten Erfahrungsaustauschen </a:t>
            </a:r>
            <a:r>
              <a:rPr lang="de-DE" smtClean="0">
                <a:solidFill>
                  <a:srgbClr val="002060"/>
                </a:solidFill>
                <a:sym typeface="Wingdings" panose="05000000000000000000" pitchFamily="2" charset="2"/>
              </a:rPr>
              <a:t>der </a:t>
            </a:r>
            <a:r>
              <a:rPr lang="de-DE" smtClean="0">
                <a:solidFill>
                  <a:srgbClr val="002060"/>
                </a:solidFill>
                <a:sym typeface="Wingdings" panose="05000000000000000000" pitchFamily="2" charset="2"/>
              </a:rPr>
              <a:t>Küchenpartie im LK HVL  </a:t>
            </a: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möglich</a:t>
            </a:r>
            <a:endParaRPr lang="de-DE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002060"/>
                </a:solidFill>
                <a:sym typeface="Wingdings" panose="05000000000000000000" pitchFamily="2" charset="2"/>
              </a:rPr>
              <a:t>Gute Beispiele aus der Praxis im LK HVL schon vorhanden</a:t>
            </a:r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4" name="Inhaltsplatzhalt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967" y="153734"/>
            <a:ext cx="2039229" cy="131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Breitbild</PresentationFormat>
  <Paragraphs>97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Wingdings</vt:lpstr>
      <vt:lpstr>Office</vt:lpstr>
      <vt:lpstr>Richtlinie zur Förderung der gemeindeübergreifenden Zusammenarbeit zur Begleitung des demografischen Wandels im Landkreis Havelland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Landkreis Havelland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Richtlinie zur Förderung der gemeindeübergreifenden Zusammenarbeit zur Begleitung des demografischen Wandels im Landkreis Havelland</dc:title>
  <dc:creator>Kosakow-Kutscher, Sabine</dc:creator>
  <cp:lastModifiedBy>Kosakow-Kutscher, Sabine</cp:lastModifiedBy>
  <cp:revision>22</cp:revision>
  <dcterms:created xsi:type="dcterms:W3CDTF">2021-08-24T13:18:39Z</dcterms:created>
  <dcterms:modified xsi:type="dcterms:W3CDTF">2024-03-22T06:04:26Z</dcterms:modified>
</cp:coreProperties>
</file>