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Merriweather Sans Light" panose="020B0604020202020204" charset="0"/>
      <p:regular r:id="rId17"/>
      <p:bold r:id="rId18"/>
      <p:italic r:id="rId19"/>
      <p:boldItalic r:id="rId20"/>
    </p:embeddedFont>
    <p:embeddedFont>
      <p:font typeface="Merriweather Sans" panose="020B0604020202020204" charset="0"/>
      <p:regular r:id="rId21"/>
      <p:bold r:id="rId22"/>
      <p:italic r:id="rId23"/>
      <p:bold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gXz2jIiHsKB4ZqS8usr3NttSW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335" y="275698"/>
            <a:ext cx="6695400" cy="667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92112" y="7224168"/>
            <a:ext cx="66738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2:notes"/>
          <p:cNvSpPr txBox="1">
            <a:spLocks noGrp="1"/>
          </p:cNvSpPr>
          <p:nvPr>
            <p:ph type="sldNum" idx="12"/>
          </p:nvPr>
        </p:nvSpPr>
        <p:spPr>
          <a:xfrm>
            <a:off x="3884616" y="8685216"/>
            <a:ext cx="2881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Notes view: </a:t>
            </a:r>
            <a:fld id="{00000000-1234-1234-1234-123412341234}" type="slidenum"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335" y="275698"/>
            <a:ext cx="6695400" cy="667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2:notes"/>
          <p:cNvSpPr txBox="1">
            <a:spLocks noGrp="1"/>
          </p:cNvSpPr>
          <p:nvPr>
            <p:ph type="body" idx="1"/>
          </p:nvPr>
        </p:nvSpPr>
        <p:spPr>
          <a:xfrm>
            <a:off x="92112" y="7224168"/>
            <a:ext cx="66738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3" name="Google Shape;253;p12:notes"/>
          <p:cNvSpPr txBox="1">
            <a:spLocks noGrp="1"/>
          </p:cNvSpPr>
          <p:nvPr>
            <p:ph type="sldNum" idx="12"/>
          </p:nvPr>
        </p:nvSpPr>
        <p:spPr>
          <a:xfrm>
            <a:off x="3884616" y="8685216"/>
            <a:ext cx="2881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Notes view: </a:t>
            </a:r>
            <a:fld id="{00000000-1234-1234-1234-123412341234}" type="slidenum"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335" y="275698"/>
            <a:ext cx="6695400" cy="667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92112" y="7224168"/>
            <a:ext cx="66738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"/>
              <a:t>Madeleine</a:t>
            </a:r>
            <a:endParaRPr/>
          </a:p>
        </p:txBody>
      </p:sp>
      <p:sp>
        <p:nvSpPr>
          <p:cNvPr id="84" name="Google Shape;84;p3:notes"/>
          <p:cNvSpPr txBox="1">
            <a:spLocks noGrp="1"/>
          </p:cNvSpPr>
          <p:nvPr>
            <p:ph type="sldNum" idx="12"/>
          </p:nvPr>
        </p:nvSpPr>
        <p:spPr>
          <a:xfrm>
            <a:off x="3884616" y="8685216"/>
            <a:ext cx="2881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Notes view: </a:t>
            </a:r>
            <a:fld id="{00000000-1234-1234-1234-123412341234}" type="slidenum"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335" y="275698"/>
            <a:ext cx="6695400" cy="667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92112" y="7224168"/>
            <a:ext cx="66738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9:notes"/>
          <p:cNvSpPr txBox="1">
            <a:spLocks noGrp="1"/>
          </p:cNvSpPr>
          <p:nvPr>
            <p:ph type="sldNum" idx="12"/>
          </p:nvPr>
        </p:nvSpPr>
        <p:spPr>
          <a:xfrm>
            <a:off x="3884616" y="8685216"/>
            <a:ext cx="2881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Notes view: </a:t>
            </a:r>
            <a:fld id="{00000000-1234-1234-1234-123412341234}" type="slidenum"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1335" y="275698"/>
            <a:ext cx="6695400" cy="667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92112" y="7224168"/>
            <a:ext cx="6673800" cy="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p10:notes"/>
          <p:cNvSpPr txBox="1">
            <a:spLocks noGrp="1"/>
          </p:cNvSpPr>
          <p:nvPr>
            <p:ph type="sldNum" idx="12"/>
          </p:nvPr>
        </p:nvSpPr>
        <p:spPr>
          <a:xfrm>
            <a:off x="3884616" y="8685216"/>
            <a:ext cx="28815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Notes view: </a:t>
            </a:r>
            <a:fld id="{00000000-1234-1234-1234-123412341234}" type="slidenum">
              <a:rPr lang="d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e98d1bef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g2ae98d1bef0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e98d1bef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2ae98d1bef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e98d1bef0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ae98d1bef0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/>
          <p:nvPr/>
        </p:nvSpPr>
        <p:spPr>
          <a:xfrm>
            <a:off x="0" y="3959387"/>
            <a:ext cx="9144000" cy="118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7" name="Google Shape;5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8"/>
          <p:cNvSpPr/>
          <p:nvPr/>
        </p:nvSpPr>
        <p:spPr>
          <a:xfrm>
            <a:off x="3321900" y="2238375"/>
            <a:ext cx="5614800" cy="2026800"/>
          </a:xfrm>
          <a:prstGeom prst="rect">
            <a:avLst/>
          </a:prstGeom>
          <a:solidFill>
            <a:srgbClr val="8BBA91">
              <a:alpha val="69019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1"/>
          </p:nvPr>
        </p:nvSpPr>
        <p:spPr>
          <a:xfrm>
            <a:off x="3566905" y="4721958"/>
            <a:ext cx="51516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1A3743"/>
              </a:buClr>
              <a:buSzPts val="900"/>
              <a:buNone/>
              <a:defRPr sz="900" b="0" i="1" cap="none">
                <a:solidFill>
                  <a:srgbClr val="1A3743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1pPr>
            <a:lvl2pPr marL="914400" lvl="1" indent="-22860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/>
            </a:lvl3pPr>
            <a:lvl4pPr marL="1828800" lvl="3" indent="-228600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A3743"/>
              </a:buClr>
              <a:buSzPts val="12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1A3743"/>
              </a:buClr>
              <a:buSzPts val="1400"/>
              <a:buChar char="​"/>
              <a:defRPr/>
            </a:lvl7pPr>
            <a:lvl8pPr marL="3657600" lvl="7" indent="-3175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1A3743"/>
              </a:buClr>
              <a:buSzPts val="1400"/>
              <a:buChar char="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1A3743"/>
              </a:buClr>
              <a:buSzPts val="1400"/>
              <a:buChar char="​"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ubTitle" idx="2"/>
          </p:nvPr>
        </p:nvSpPr>
        <p:spPr>
          <a:xfrm>
            <a:off x="3566904" y="3057149"/>
            <a:ext cx="51516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1A3743"/>
              </a:buClr>
              <a:buSzPts val="1800"/>
              <a:buNone/>
              <a:defRPr sz="1800" b="0" i="0">
                <a:solidFill>
                  <a:srgbClr val="1A3743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A3743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1A3743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1A3743"/>
              </a:buClr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rgbClr val="1A3743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ctrTitle"/>
          </p:nvPr>
        </p:nvSpPr>
        <p:spPr>
          <a:xfrm>
            <a:off x="3566904" y="1764073"/>
            <a:ext cx="5151600" cy="10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Merriweather Sans"/>
              <a:buNone/>
              <a:defRPr sz="4100" b="1" i="0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074" y="4322250"/>
            <a:ext cx="1153400" cy="7497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8"/>
          <p:cNvSpPr txBox="1"/>
          <p:nvPr/>
        </p:nvSpPr>
        <p:spPr>
          <a:xfrm>
            <a:off x="7192108" y="6682154"/>
            <a:ext cx="0" cy="0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4" name="Google Shape;6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1486" y="4378461"/>
            <a:ext cx="1153400" cy="69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21900" y="4378453"/>
            <a:ext cx="1776418" cy="6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7823" y="4287175"/>
            <a:ext cx="1153401" cy="819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Section Header Overview">
  <p:cSld name="Agenda Section Header Overview">
    <p:bg>
      <p:bgPr>
        <a:solidFill>
          <a:srgbClr val="8BBA91">
            <a:alpha val="69019"/>
          </a:srgbClr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/>
          <p:nvPr/>
        </p:nvSpPr>
        <p:spPr>
          <a:xfrm>
            <a:off x="1041109" y="3518390"/>
            <a:ext cx="697200" cy="747000"/>
          </a:xfrm>
          <a:prstGeom prst="rect">
            <a:avLst/>
          </a:prstGeom>
          <a:noFill/>
          <a:ln w="38100" cap="flat" cmpd="sng">
            <a:solidFill>
              <a:srgbClr val="1A37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9" name="Google Shape;69;p29"/>
          <p:cNvSpPr/>
          <p:nvPr/>
        </p:nvSpPr>
        <p:spPr>
          <a:xfrm>
            <a:off x="1882112" y="3518390"/>
            <a:ext cx="1177500" cy="1101300"/>
          </a:xfrm>
          <a:prstGeom prst="rect">
            <a:avLst/>
          </a:prstGeom>
          <a:noFill/>
          <a:ln w="38100" cap="flat" cmpd="sng">
            <a:solidFill>
              <a:srgbClr val="1A37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5000" rIns="137150" bIns="13715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" name="Google Shape;70;p29"/>
          <p:cNvSpPr txBox="1"/>
          <p:nvPr/>
        </p:nvSpPr>
        <p:spPr>
          <a:xfrm>
            <a:off x="472500" y="508750"/>
            <a:ext cx="3088800" cy="2787900"/>
          </a:xfrm>
          <a:prstGeom prst="rect">
            <a:avLst/>
          </a:prstGeom>
          <a:noFill/>
          <a:ln w="38100" cap="flat" cmpd="sng">
            <a:solidFill>
              <a:srgbClr val="1A37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" name="Google Shape;71;p29"/>
          <p:cNvSpPr txBox="1"/>
          <p:nvPr/>
        </p:nvSpPr>
        <p:spPr>
          <a:xfrm>
            <a:off x="8375904" y="4803777"/>
            <a:ext cx="2859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erriweather Sans"/>
              <a:buNone/>
            </a:pPr>
            <a:fld id="{00000000-1234-1234-1234-123412341234}" type="slidenum">
              <a:rPr lang="de" sz="800" b="0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‹Nr.›</a:t>
            </a:fld>
            <a:endParaRPr sz="800" b="0" i="0" u="none" strike="noStrike" cap="none">
              <a:solidFill>
                <a:schemeClr val="lt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7258050" y="4803777"/>
            <a:ext cx="1111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. Title Only">
  <p:cSld name="D. Title Only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/>
        </p:nvSpPr>
        <p:spPr>
          <a:xfrm>
            <a:off x="8375904" y="4803777"/>
            <a:ext cx="2859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3743"/>
              </a:buClr>
              <a:buSzPts val="800"/>
              <a:buFont typeface="Merriweather Sans"/>
              <a:buNone/>
            </a:pPr>
            <a:fld id="{00000000-1234-1234-1234-123412341234}" type="slidenum">
              <a:rPr lang="de" sz="800" b="0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‹Nr.›</a:t>
            </a:fld>
            <a:endParaRPr sz="8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13" name="Google Shape;13;p17"/>
          <p:cNvSpPr txBox="1">
            <a:spLocks noGrp="1"/>
          </p:cNvSpPr>
          <p:nvPr>
            <p:ph type="dt" idx="10"/>
          </p:nvPr>
        </p:nvSpPr>
        <p:spPr>
          <a:xfrm>
            <a:off x="7258050" y="4803777"/>
            <a:ext cx="11115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title"/>
          </p:nvPr>
        </p:nvSpPr>
        <p:spPr>
          <a:xfrm>
            <a:off x="472500" y="467100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3743"/>
              </a:buClr>
              <a:buSzPts val="1800"/>
              <a:buFont typeface="Merriweather Sans"/>
              <a:buNone/>
              <a:defRPr b="1" i="0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8BBA91">
            <a:alpha val="69019"/>
          </a:srgbClr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  <p:sp>
        <p:nvSpPr>
          <p:cNvPr id="26" name="Google Shape;26;p20"/>
          <p:cNvSpPr txBox="1"/>
          <p:nvPr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 w="38100" cap="flat" cmpd="sng">
            <a:solidFill>
              <a:srgbClr val="8BBA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12000" tIns="468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umhub.herzbergdigitalvereint.de/dashboar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C5">
            <a:alpha val="86666"/>
          </a:srgbClr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/>
          <p:nvPr/>
        </p:nvSpPr>
        <p:spPr>
          <a:xfrm>
            <a:off x="-33625" y="-56025"/>
            <a:ext cx="3361800" cy="52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4066356" y="2423509"/>
            <a:ext cx="44100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de" sz="1500" b="1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Das Projekt</a:t>
            </a:r>
            <a:endParaRPr sz="1500" b="1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342900" marR="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Entwicklung einer Ehrenamtsplattform in der bestehenden </a:t>
            </a: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Smart-Village</a:t>
            </a: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-App gemeinsam mit den Engagierten</a:t>
            </a:r>
            <a:endParaRPr sz="1500" b="0" i="0" u="none" strike="noStrike" cap="none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marR="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Kooperation</a:t>
            </a: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 mit drei weiteren Regionen und</a:t>
            </a: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 neuland21 e.V.</a:t>
            </a:r>
            <a:endParaRPr sz="1500" b="0" i="0" u="none" strike="noStrike" cap="none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de" sz="1500" b="1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Projektziele</a:t>
            </a:r>
            <a:endParaRPr sz="1500" b="1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342900" marR="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Ehrenamtlichen Wertschätzung zeigen und die Sichtbarkeit steigern, ihnen Hilfsmittel bereitstellen und die Vernetzung fördern</a:t>
            </a:r>
            <a:endParaRPr sz="1500" b="0" i="0" u="none" strike="noStrike" cap="none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marR="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die Digitalisierung vor Ort vorantreiben und die Herzberg-App erweitern</a:t>
            </a:r>
            <a:endParaRPr sz="1500" b="0" i="0" u="none" strike="noStrike" cap="none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marR="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30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 b="0" i="0" u="none" strike="noStrike" cap="none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praktische digitale Anwendungen für aktive Gemeinschaften erforschen und entwickeln</a:t>
            </a:r>
            <a:endParaRPr sz="1500" b="0" i="0" u="none" strike="noStrike" cap="none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</p:txBody>
      </p:sp>
      <p:pic>
        <p:nvPicPr>
          <p:cNvPr id="80" name="Google Shape;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042" y="3115853"/>
            <a:ext cx="2270858" cy="179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>
            <a:spLocks noGrp="1"/>
          </p:cNvSpPr>
          <p:nvPr>
            <p:ph type="title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de"/>
              <a:t> Beteiligung</a:t>
            </a:r>
            <a:endParaRPr>
              <a:solidFill>
                <a:srgbClr val="1A3743"/>
              </a:solidFill>
            </a:endParaRPr>
          </a:p>
        </p:txBody>
      </p:sp>
      <p:pic>
        <p:nvPicPr>
          <p:cNvPr id="187" name="Google Shape;187;p5"/>
          <p:cNvPicPr preferRelativeResize="0"/>
          <p:nvPr/>
        </p:nvPicPr>
        <p:blipFill rotWithShape="1">
          <a:blip r:embed="rId3">
            <a:alphaModFix/>
          </a:blip>
          <a:srcRect l="26708" r="6619"/>
          <a:stretch/>
        </p:blipFill>
        <p:spPr>
          <a:xfrm>
            <a:off x="457200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"/>
          <p:cNvSpPr txBox="1"/>
          <p:nvPr/>
        </p:nvSpPr>
        <p:spPr>
          <a:xfrm>
            <a:off x="472050" y="986800"/>
            <a:ext cx="37095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100" b="0" i="0" u="none" strike="noStrike" cap="none">
                <a:solidFill>
                  <a:srgbClr val="083448"/>
                </a:solidFill>
                <a:highlight>
                  <a:srgbClr val="AAC9C5"/>
                </a:highlight>
                <a:latin typeface="Merriweather Sans"/>
                <a:ea typeface="Merriweather Sans"/>
                <a:cs typeface="Merriweather Sans"/>
                <a:sym typeface="Merriweather Sans"/>
              </a:rPr>
              <a:t>Hilfreiche Vorbereitungen (vor dem Projekt)</a:t>
            </a:r>
            <a:endParaRPr sz="1100" b="0" i="0" u="none" strike="noStrike" cap="none">
              <a:solidFill>
                <a:srgbClr val="083448"/>
              </a:solidFill>
              <a:highlight>
                <a:srgbClr val="AAC9C5"/>
              </a:highlight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2 Auftaktveranstaltungen 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(Vorhaben- &amp; Projektinformation, Interessenabfragen, Beteiligung der Politik &amp; Verwaltung)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Interviews mit Interessierten zu Wünschen &amp; Bedarfen zum Projektablauf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100" b="0" i="0" u="none" strike="noStrike" cap="none">
                <a:solidFill>
                  <a:srgbClr val="083448"/>
                </a:solidFill>
                <a:highlight>
                  <a:srgbClr val="AAC9C5"/>
                </a:highlight>
                <a:latin typeface="Merriweather Sans"/>
                <a:ea typeface="Merriweather Sans"/>
                <a:cs typeface="Merriweather Sans"/>
                <a:sym typeface="Merriweather Sans"/>
              </a:rPr>
              <a:t>Kokreativ Erforschen &amp; Umsetzen (im Projekt)</a:t>
            </a:r>
            <a:endParaRPr sz="1100" b="0" i="0" u="none" strike="noStrike" cap="none">
              <a:solidFill>
                <a:srgbClr val="083448"/>
              </a:solidFill>
              <a:highlight>
                <a:srgbClr val="AAC9C5"/>
              </a:highlight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Design Thinking Workshops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Interviews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Digitale Partizipation (Online-Umfragen und Prototyp-Test)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Aufruf &amp; Gründung von Tester*innengruppen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Etablierung von Expert*innengruppen - Expert*innenworkshops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Info-Events &amp; (Zwischen)Ergebnispräsentationen</a:t>
            </a:r>
            <a:endParaRPr sz="10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3948"/>
              </a:buClr>
              <a:buSzPts val="1000"/>
              <a:buFont typeface="Merriweather Sans"/>
              <a:buChar char="●"/>
            </a:pPr>
            <a:r>
              <a:rPr lang="de" sz="10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Projekthomepage, E-Mail-Verteiler, persönliche Anrede und Newsletter im Bekanntmachungsblatt</a:t>
            </a:r>
            <a:endParaRPr sz="1000" b="0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 t="26373" b="26369"/>
          <a:stretch/>
        </p:blipFill>
        <p:spPr>
          <a:xfrm>
            <a:off x="8224850" y="256200"/>
            <a:ext cx="540054" cy="357565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4">
            <a:alphaModFix/>
          </a:blip>
          <a:srcRect t="1718" b="1718"/>
          <a:stretch/>
        </p:blipFill>
        <p:spPr>
          <a:xfrm>
            <a:off x="6979950" y="797608"/>
            <a:ext cx="1779123" cy="133434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5" name="Google Shape;195;p7"/>
          <p:cNvSpPr txBox="1"/>
          <p:nvPr/>
        </p:nvSpPr>
        <p:spPr>
          <a:xfrm>
            <a:off x="6979950" y="705650"/>
            <a:ext cx="1799100" cy="1334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5">
            <a:alphaModFix/>
          </a:blip>
          <a:srcRect b="25182"/>
          <a:stretch/>
        </p:blipFill>
        <p:spPr>
          <a:xfrm>
            <a:off x="364825" y="256200"/>
            <a:ext cx="4092001" cy="3068995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7"/>
          <p:cNvSpPr txBox="1"/>
          <p:nvPr/>
        </p:nvSpPr>
        <p:spPr>
          <a:xfrm>
            <a:off x="364825" y="256200"/>
            <a:ext cx="4092000" cy="30600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8" name="Google Shape;198;p7"/>
          <p:cNvPicPr preferRelativeResize="0"/>
          <p:nvPr/>
        </p:nvPicPr>
        <p:blipFill rotWithShape="1">
          <a:blip r:embed="rId6">
            <a:alphaModFix/>
          </a:blip>
          <a:srcRect t="21552" b="21552"/>
          <a:stretch/>
        </p:blipFill>
        <p:spPr>
          <a:xfrm>
            <a:off x="4539225" y="256200"/>
            <a:ext cx="2358317" cy="1789076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9" name="Google Shape;199;p7"/>
          <p:cNvSpPr txBox="1"/>
          <p:nvPr/>
        </p:nvSpPr>
        <p:spPr>
          <a:xfrm>
            <a:off x="4539225" y="256200"/>
            <a:ext cx="2358300" cy="17892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4539275" y="2146800"/>
            <a:ext cx="2078700" cy="1169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7">
            <a:alphaModFix/>
          </a:blip>
          <a:srcRect l="-1620" t="-9084" r="-943" b="-13675"/>
          <a:stretch/>
        </p:blipFill>
        <p:spPr>
          <a:xfrm>
            <a:off x="4539226" y="2146850"/>
            <a:ext cx="2078801" cy="1169328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8">
            <a:alphaModFix/>
          </a:blip>
          <a:srcRect l="-1729" t="-6843" b="-6830"/>
          <a:stretch/>
        </p:blipFill>
        <p:spPr>
          <a:xfrm>
            <a:off x="388850" y="3431462"/>
            <a:ext cx="3569847" cy="1493827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p7"/>
          <p:cNvSpPr txBox="1"/>
          <p:nvPr/>
        </p:nvSpPr>
        <p:spPr>
          <a:xfrm>
            <a:off x="364825" y="3417725"/>
            <a:ext cx="35940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6700425" y="2131950"/>
            <a:ext cx="2058699" cy="11991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05" name="Google Shape;205;p7"/>
          <p:cNvPicPr preferRelativeResize="0"/>
          <p:nvPr/>
        </p:nvPicPr>
        <p:blipFill rotWithShape="1">
          <a:blip r:embed="rId9">
            <a:alphaModFix/>
          </a:blip>
          <a:srcRect l="-3056" t="-2806" r="-3056" b="25917"/>
          <a:stretch/>
        </p:blipFill>
        <p:spPr>
          <a:xfrm>
            <a:off x="4089075" y="3417625"/>
            <a:ext cx="866125" cy="14705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6" name="Google Shape;206;p7"/>
          <p:cNvSpPr txBox="1"/>
          <p:nvPr/>
        </p:nvSpPr>
        <p:spPr>
          <a:xfrm>
            <a:off x="4028400" y="3417625"/>
            <a:ext cx="9876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7" name="Google Shape;207;p7"/>
          <p:cNvPicPr preferRelativeResize="0"/>
          <p:nvPr/>
        </p:nvPicPr>
        <p:blipFill rotWithShape="1">
          <a:blip r:embed="rId10">
            <a:alphaModFix/>
          </a:blip>
          <a:srcRect t="22147" b="22146"/>
          <a:stretch/>
        </p:blipFill>
        <p:spPr>
          <a:xfrm>
            <a:off x="6979950" y="256200"/>
            <a:ext cx="540046" cy="368299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8" name="Google Shape;208;p7"/>
          <p:cNvSpPr txBox="1"/>
          <p:nvPr/>
        </p:nvSpPr>
        <p:spPr>
          <a:xfrm>
            <a:off x="8224850" y="245338"/>
            <a:ext cx="540000" cy="368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9" name="Google Shape;209;p7"/>
          <p:cNvPicPr preferRelativeResize="0"/>
          <p:nvPr/>
        </p:nvPicPr>
        <p:blipFill rotWithShape="1">
          <a:blip r:embed="rId11">
            <a:alphaModFix/>
          </a:blip>
          <a:srcRect t="25171" b="25171"/>
          <a:stretch/>
        </p:blipFill>
        <p:spPr>
          <a:xfrm>
            <a:off x="7602400" y="266925"/>
            <a:ext cx="540054" cy="357576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0" name="Google Shape;210;p7"/>
          <p:cNvSpPr txBox="1"/>
          <p:nvPr/>
        </p:nvSpPr>
        <p:spPr>
          <a:xfrm>
            <a:off x="7602413" y="245338"/>
            <a:ext cx="540000" cy="368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" name="Google Shape;211;p7"/>
          <p:cNvSpPr txBox="1"/>
          <p:nvPr/>
        </p:nvSpPr>
        <p:spPr>
          <a:xfrm>
            <a:off x="6979975" y="245350"/>
            <a:ext cx="540000" cy="368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2" name="Google Shape;212;p7"/>
          <p:cNvPicPr preferRelativeResize="0"/>
          <p:nvPr/>
        </p:nvPicPr>
        <p:blipFill rotWithShape="1">
          <a:blip r:embed="rId12">
            <a:alphaModFix/>
          </a:blip>
          <a:srcRect l="-695" t="1162" r="-30589" b="1161"/>
          <a:stretch/>
        </p:blipFill>
        <p:spPr>
          <a:xfrm>
            <a:off x="5085575" y="3405488"/>
            <a:ext cx="3693514" cy="15455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3" name="Google Shape;213;p7"/>
          <p:cNvSpPr txBox="1"/>
          <p:nvPr/>
        </p:nvSpPr>
        <p:spPr>
          <a:xfrm>
            <a:off x="6700425" y="2146813"/>
            <a:ext cx="2078700" cy="1169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4" name="Google Shape;214;p7"/>
          <p:cNvSpPr txBox="1"/>
          <p:nvPr/>
        </p:nvSpPr>
        <p:spPr>
          <a:xfrm>
            <a:off x="5085575" y="3417625"/>
            <a:ext cx="28377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5" name="Google Shape;215;p7"/>
          <p:cNvPicPr preferRelativeResize="0"/>
          <p:nvPr/>
        </p:nvPicPr>
        <p:blipFill rotWithShape="1">
          <a:blip r:embed="rId13">
            <a:alphaModFix/>
          </a:blip>
          <a:srcRect l="2290" t="-30603" r="2280" b="-35178"/>
          <a:stretch/>
        </p:blipFill>
        <p:spPr>
          <a:xfrm>
            <a:off x="8048876" y="3422975"/>
            <a:ext cx="682350" cy="1470577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7"/>
          <p:cNvSpPr txBox="1"/>
          <p:nvPr/>
        </p:nvSpPr>
        <p:spPr>
          <a:xfrm>
            <a:off x="8001075" y="3422975"/>
            <a:ext cx="7779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de"/>
              <a:t> St.adtlabor</a:t>
            </a:r>
            <a:endParaRPr>
              <a:solidFill>
                <a:srgbClr val="1A3743"/>
              </a:solidFill>
            </a:endParaRPr>
          </a:p>
        </p:txBody>
      </p:sp>
      <p:sp>
        <p:nvSpPr>
          <p:cNvPr id="222" name="Google Shape;222;p8"/>
          <p:cNvSpPr txBox="1"/>
          <p:nvPr/>
        </p:nvSpPr>
        <p:spPr>
          <a:xfrm>
            <a:off x="472050" y="976550"/>
            <a:ext cx="3936600" cy="3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448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zentrale Lage im Stadtkern - Seitenkapelle der St.  Marien Kirche (Kooperation Verwaltung &amp; Kirche)</a:t>
            </a:r>
            <a:endParaRPr sz="11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analoge Anlaufstelle mit Projektmitarbeiterin für Ehrenamt &amp; Digitales </a:t>
            </a:r>
            <a:endParaRPr sz="11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regelmäßige Sprechstunden</a:t>
            </a:r>
            <a:endParaRPr sz="11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technische Ausstattung mit Info-Monitor, digitales Whiteboard und Tablets</a:t>
            </a:r>
            <a:endParaRPr sz="11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83448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breites Kursangebot: Datenschutz, Homepage, Social Media, Sicher im Netz, Spendensammeln, Senior:innen digital</a:t>
            </a:r>
            <a:endParaRPr sz="11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11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zukünftig:</a:t>
            </a:r>
            <a:endParaRPr sz="11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A3C49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A3C49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Ausstellungsort - Vereinswelt sichtbar machen!</a:t>
            </a:r>
            <a:endParaRPr sz="1100" b="0" i="0" u="none" strike="noStrike" cap="none">
              <a:solidFill>
                <a:srgbClr val="0A3C49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A3C49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A3C49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Info-Monitor als digitaler Veranstaltungskalender - Wunsch der Bürger*innen (Projekt "Familienfreundlichkeit")</a:t>
            </a:r>
            <a:endParaRPr sz="1100" b="0" i="0" u="none" strike="noStrike" cap="none">
              <a:solidFill>
                <a:srgbClr val="0A3C49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29845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rgbClr val="0A3C49"/>
              </a:buClr>
              <a:buSzPts val="1100"/>
              <a:buFont typeface="Merriweather Sans"/>
              <a:buChar char="●"/>
            </a:pPr>
            <a:r>
              <a:rPr lang="de" sz="1100" b="0" i="0" u="none" strike="noStrike" cap="none">
                <a:solidFill>
                  <a:srgbClr val="0A3C49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Aufbau Freiwilligen-Agentur/Zentrum im “Haus der Vereine” in Kooperation mit Musik-Akademie (Ort: ehemaliges Schulgebäude)</a:t>
            </a:r>
            <a:endParaRPr sz="1100" b="0" i="0" u="none" strike="noStrike" cap="none">
              <a:solidFill>
                <a:srgbClr val="0A3C49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3">
            <a:alphaModFix/>
          </a:blip>
          <a:srcRect r="33333"/>
          <a:stretch/>
        </p:blipFill>
        <p:spPr>
          <a:xfrm>
            <a:off x="4572000" y="25"/>
            <a:ext cx="4572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1"/>
          <p:cNvPicPr preferRelativeResize="0"/>
          <p:nvPr/>
        </p:nvPicPr>
        <p:blipFill rotWithShape="1">
          <a:blip r:embed="rId3">
            <a:alphaModFix/>
          </a:blip>
          <a:srcRect t="11168" b="11168"/>
          <a:stretch/>
        </p:blipFill>
        <p:spPr>
          <a:xfrm>
            <a:off x="6700425" y="2131950"/>
            <a:ext cx="2058701" cy="1199124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9" name="Google Shape;229;p11"/>
          <p:cNvSpPr txBox="1"/>
          <p:nvPr/>
        </p:nvSpPr>
        <p:spPr>
          <a:xfrm>
            <a:off x="6700425" y="2146813"/>
            <a:ext cx="2078700" cy="1169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0" name="Google Shape;23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0000" y="711058"/>
            <a:ext cx="1779123" cy="1334342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825" y="256200"/>
            <a:ext cx="4092001" cy="3068993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2" name="Google Shape;232;p11"/>
          <p:cNvSpPr txBox="1"/>
          <p:nvPr/>
        </p:nvSpPr>
        <p:spPr>
          <a:xfrm>
            <a:off x="364825" y="256200"/>
            <a:ext cx="4092000" cy="30600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3" name="Google Shape;23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9225" y="256200"/>
            <a:ext cx="2358318" cy="1789075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4" name="Google Shape;234;p11"/>
          <p:cNvSpPr txBox="1"/>
          <p:nvPr/>
        </p:nvSpPr>
        <p:spPr>
          <a:xfrm>
            <a:off x="4539225" y="256200"/>
            <a:ext cx="2358300" cy="17892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5" name="Google Shape;23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39226" y="2146838"/>
            <a:ext cx="2078799" cy="1169329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" name="Google Shape;236;p11"/>
          <p:cNvSpPr txBox="1"/>
          <p:nvPr/>
        </p:nvSpPr>
        <p:spPr>
          <a:xfrm>
            <a:off x="4539275" y="2146800"/>
            <a:ext cx="2078700" cy="1169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7" name="Google Shape;237;p11"/>
          <p:cNvSpPr txBox="1"/>
          <p:nvPr/>
        </p:nvSpPr>
        <p:spPr>
          <a:xfrm>
            <a:off x="6979950" y="711100"/>
            <a:ext cx="1799100" cy="1334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8" name="Google Shape;238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4825" y="3445525"/>
            <a:ext cx="3569848" cy="1493826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9" name="Google Shape;239;p11"/>
          <p:cNvSpPr txBox="1"/>
          <p:nvPr/>
        </p:nvSpPr>
        <p:spPr>
          <a:xfrm>
            <a:off x="364825" y="3417725"/>
            <a:ext cx="35940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0" name="Google Shape;24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85575" y="3405488"/>
            <a:ext cx="3693512" cy="1545576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1" name="Google Shape;241;p11"/>
          <p:cNvSpPr txBox="1"/>
          <p:nvPr/>
        </p:nvSpPr>
        <p:spPr>
          <a:xfrm>
            <a:off x="5085575" y="3417638"/>
            <a:ext cx="36936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2" name="Google Shape;242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28400" y="3417625"/>
            <a:ext cx="987475" cy="1521300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3" name="Google Shape;243;p11"/>
          <p:cNvSpPr txBox="1"/>
          <p:nvPr/>
        </p:nvSpPr>
        <p:spPr>
          <a:xfrm>
            <a:off x="4028400" y="3417625"/>
            <a:ext cx="987600" cy="15213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4" name="Google Shape;244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979950" y="256200"/>
            <a:ext cx="540047" cy="368298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5" name="Google Shape;245;p11"/>
          <p:cNvSpPr txBox="1"/>
          <p:nvPr/>
        </p:nvSpPr>
        <p:spPr>
          <a:xfrm>
            <a:off x="6979950" y="256200"/>
            <a:ext cx="540000" cy="368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6" name="Google Shape;246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02400" y="266925"/>
            <a:ext cx="540052" cy="357574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7" name="Google Shape;247;p11"/>
          <p:cNvSpPr txBox="1"/>
          <p:nvPr/>
        </p:nvSpPr>
        <p:spPr>
          <a:xfrm>
            <a:off x="7602400" y="256100"/>
            <a:ext cx="540000" cy="368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8" name="Google Shape;248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24850" y="256200"/>
            <a:ext cx="540052" cy="357567"/>
          </a:xfrm>
          <a:prstGeom prst="rect">
            <a:avLst/>
          </a:prstGeom>
          <a:noFill/>
          <a:ln w="952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9" name="Google Shape;249;p11"/>
          <p:cNvSpPr txBox="1"/>
          <p:nvPr/>
        </p:nvSpPr>
        <p:spPr>
          <a:xfrm>
            <a:off x="8224850" y="256100"/>
            <a:ext cx="540000" cy="368400"/>
          </a:xfrm>
          <a:prstGeom prst="rect">
            <a:avLst/>
          </a:prstGeom>
          <a:noFill/>
          <a:ln w="38100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9000" tIns="35100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endParaRPr sz="41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C5">
            <a:alpha val="86666"/>
          </a:srgbClr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/>
          <p:cNvSpPr/>
          <p:nvPr/>
        </p:nvSpPr>
        <p:spPr>
          <a:xfrm>
            <a:off x="-33625" y="-56025"/>
            <a:ext cx="3361800" cy="52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2"/>
          <p:cNvSpPr txBox="1">
            <a:spLocks noGrp="1"/>
          </p:cNvSpPr>
          <p:nvPr>
            <p:ph type="title" idx="4294967295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de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Erkenntnisse </a:t>
            </a:r>
            <a:br>
              <a:rPr lang="de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lang="de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aus der </a:t>
            </a:r>
            <a:br>
              <a:rPr lang="de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lang="de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Projektarbeit </a:t>
            </a:r>
            <a:endParaRPr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257" name="Google Shape;257;p12"/>
          <p:cNvSpPr/>
          <p:nvPr/>
        </p:nvSpPr>
        <p:spPr>
          <a:xfrm>
            <a:off x="4066350" y="2423500"/>
            <a:ext cx="49164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400"/>
              <a:buFont typeface="Merriweather Sans"/>
              <a:buChar char="●"/>
            </a:pPr>
            <a:r>
              <a:rPr lang="de" sz="14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Unsere Vereinswelt muss sich vielen Herausforderungen stellen - die Unterstützung ist gewünscht!</a:t>
            </a:r>
            <a:endParaRPr sz="1400" b="0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948"/>
              </a:buClr>
              <a:buSzPts val="1400"/>
              <a:buFont typeface="Merriweather Sans"/>
              <a:buChar char="●"/>
            </a:pPr>
            <a:r>
              <a:rPr lang="de" sz="14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Der praktische Nutzen von “Digitalisierung” muss greifbar werden (Testen &amp; Ausprobieren)!</a:t>
            </a:r>
            <a:endParaRPr sz="1400" b="0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948"/>
              </a:buClr>
              <a:buSzPts val="1400"/>
              <a:buFont typeface="Merriweather Sans"/>
              <a:buChar char="●"/>
            </a:pPr>
            <a:r>
              <a:rPr lang="de" sz="14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Die Beteiligung ist stark vom Interesse einzelner Personen abhängig - Expertengruppen sind effizient und nachhaltig!</a:t>
            </a:r>
            <a:endParaRPr sz="1400" b="0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948"/>
              </a:buClr>
              <a:buSzPts val="1400"/>
              <a:buFont typeface="Merriweather Sans"/>
              <a:buChar char="●"/>
            </a:pPr>
            <a:r>
              <a:rPr lang="de" sz="14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Es muss an vorhandene digitale Lösungen angeknüpft werden, um die Potenziale zu schöpfen und kokreativ erlebbar zu machen! </a:t>
            </a:r>
            <a:endParaRPr sz="1400" b="0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400"/>
              <a:buFont typeface="Merriweather Sans"/>
              <a:buChar char="●"/>
            </a:pPr>
            <a:r>
              <a:rPr lang="de" sz="14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Örtliche Vorgehens- und Lebensweisen (heterogene Bedarfe) müssen berücksichtigt werden, um Akzeptanz zu schaffen!</a:t>
            </a:r>
            <a:endParaRPr sz="1400" b="0" i="0" u="none" strike="noStrike" cap="none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3948"/>
              </a:buClr>
              <a:buSzPts val="1400"/>
              <a:buFont typeface="Merriweather Sans"/>
              <a:buChar char="●"/>
            </a:pPr>
            <a:r>
              <a:rPr lang="de" sz="1400" b="0" i="0" u="none" strike="noStrike" cap="none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Technische Lösungen müssen durch Unterstützungsangebote begleitet werden, um die Teilnehmer*innen zu motivieren!</a:t>
            </a:r>
            <a:endParaRPr sz="14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258" name="Google Shape;25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49300" y="2447250"/>
            <a:ext cx="4622623" cy="199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C5">
            <a:alpha val="86666"/>
          </a:srgbClr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/>
          <p:nvPr/>
        </p:nvSpPr>
        <p:spPr>
          <a:xfrm>
            <a:off x="-33625" y="-56025"/>
            <a:ext cx="3361800" cy="52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 idx="4294967295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Grundprinzipien </a:t>
            </a:r>
            <a:b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</a:b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des Projekts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8" name="Google Shape;88;p3"/>
          <p:cNvSpPr/>
          <p:nvPr/>
        </p:nvSpPr>
        <p:spPr>
          <a:xfrm>
            <a:off x="4066356" y="2423509"/>
            <a:ext cx="44100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83448"/>
              </a:buClr>
              <a:buSzPts val="1700"/>
              <a:buFont typeface="Merriweather Sans"/>
              <a:buAutoNum type="arabicPeriod"/>
            </a:pPr>
            <a:r>
              <a:rPr lang="de" sz="17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Zentraler Anlaufpunkt für Unterstützung, Vernetzung &amp; Vermarktung </a:t>
            </a:r>
            <a:endParaRPr sz="17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83448"/>
              </a:buClr>
              <a:buSzPts val="1700"/>
              <a:buFont typeface="Merriweather Sans"/>
              <a:buAutoNum type="arabicPeriod"/>
            </a:pPr>
            <a:r>
              <a:rPr lang="de" sz="17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Stetige Fokussierung der Wünsche &amp; Bedarfe der Engagierten  mit Berücksichtigung aller Initiativen vor Ort </a:t>
            </a:r>
            <a:endParaRPr sz="17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83448"/>
              </a:buClr>
              <a:buSzPts val="1700"/>
              <a:buFont typeface="Merriweather Sans"/>
              <a:buAutoNum type="arabicPeriod"/>
            </a:pPr>
            <a:r>
              <a:rPr lang="de" sz="17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Entwicklung einer Open-Source-Lösung (Integrierung in </a:t>
            </a:r>
            <a:r>
              <a:rPr lang="de" sz="1700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Smart-Village</a:t>
            </a:r>
            <a:r>
              <a:rPr lang="de" sz="17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-App &amp; webbasiert)</a:t>
            </a:r>
            <a:endParaRPr sz="1700" b="0" i="0" u="none" strike="noStrike" cap="none">
              <a:solidFill>
                <a:srgbClr val="0834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83448"/>
              </a:buClr>
              <a:buSzPts val="1700"/>
              <a:buFont typeface="Merriweather Sans"/>
              <a:buAutoNum type="arabicPeriod"/>
            </a:pPr>
            <a:r>
              <a:rPr lang="de" sz="1700" b="0" i="0" u="none" strike="noStrike" cap="none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Gewinn &amp; Weitergabe von Praxiserfahrungen, Wissensmanagement &amp; Erkenntnissen </a:t>
            </a:r>
            <a:endParaRPr sz="17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042" y="3115853"/>
            <a:ext cx="2270858" cy="179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de"/>
              <a:t>Umsetzung</a:t>
            </a:r>
            <a:endParaRPr>
              <a:solidFill>
                <a:srgbClr val="1A3743"/>
              </a:solidFill>
            </a:endParaRPr>
          </a:p>
        </p:txBody>
      </p:sp>
      <p:grpSp>
        <p:nvGrpSpPr>
          <p:cNvPr id="95" name="Google Shape;95;p4"/>
          <p:cNvGrpSpPr/>
          <p:nvPr/>
        </p:nvGrpSpPr>
        <p:grpSpPr>
          <a:xfrm>
            <a:off x="472039" y="944621"/>
            <a:ext cx="8038242" cy="3433187"/>
            <a:chOff x="472038" y="1686093"/>
            <a:chExt cx="7602613" cy="3143944"/>
          </a:xfrm>
        </p:grpSpPr>
        <p:cxnSp>
          <p:nvCxnSpPr>
            <p:cNvPr id="96" name="Google Shape;96;p4"/>
            <p:cNvCxnSpPr/>
            <p:nvPr/>
          </p:nvCxnSpPr>
          <p:spPr>
            <a:xfrm>
              <a:off x="1418900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7" name="Google Shape;97;p4"/>
            <p:cNvCxnSpPr/>
            <p:nvPr/>
          </p:nvCxnSpPr>
          <p:spPr>
            <a:xfrm>
              <a:off x="2386100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8" name="Google Shape;98;p4"/>
            <p:cNvCxnSpPr/>
            <p:nvPr/>
          </p:nvCxnSpPr>
          <p:spPr>
            <a:xfrm>
              <a:off x="3355325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9" name="Google Shape;99;p4"/>
            <p:cNvCxnSpPr/>
            <p:nvPr/>
          </p:nvCxnSpPr>
          <p:spPr>
            <a:xfrm>
              <a:off x="4297200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0" name="Google Shape;100;p4"/>
            <p:cNvCxnSpPr/>
            <p:nvPr/>
          </p:nvCxnSpPr>
          <p:spPr>
            <a:xfrm>
              <a:off x="5238825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1" name="Google Shape;101;p4"/>
            <p:cNvCxnSpPr/>
            <p:nvPr/>
          </p:nvCxnSpPr>
          <p:spPr>
            <a:xfrm>
              <a:off x="6185675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2" name="Google Shape;102;p4"/>
            <p:cNvCxnSpPr/>
            <p:nvPr/>
          </p:nvCxnSpPr>
          <p:spPr>
            <a:xfrm>
              <a:off x="7175500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3" name="Google Shape;103;p4"/>
            <p:cNvSpPr/>
            <p:nvPr/>
          </p:nvSpPr>
          <p:spPr>
            <a:xfrm>
              <a:off x="472039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Q3  2023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520141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Q4  2023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59150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Q1  2024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432701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Q2  2024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356713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Q3 2024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271195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Q4  2024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223349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Q1  2025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7282257" y="4453838"/>
              <a:ext cx="717000" cy="37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000" b="1">
                  <a:solidFill>
                    <a:srgbClr val="083448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Q2  2025</a:t>
              </a:r>
              <a:endParaRPr sz="1000" b="1">
                <a:solidFill>
                  <a:srgbClr val="083448"/>
                </a:solidFill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cxnSp>
          <p:nvCxnSpPr>
            <p:cNvPr id="111" name="Google Shape;111;p4"/>
            <p:cNvCxnSpPr/>
            <p:nvPr/>
          </p:nvCxnSpPr>
          <p:spPr>
            <a:xfrm>
              <a:off x="472075" y="4453838"/>
              <a:ext cx="899100" cy="0"/>
            </a:xfrm>
            <a:prstGeom prst="straightConnector1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2" name="Google Shape;112;p4"/>
            <p:cNvSpPr/>
            <p:nvPr/>
          </p:nvSpPr>
          <p:spPr>
            <a:xfrm>
              <a:off x="472038" y="3884466"/>
              <a:ext cx="7602600" cy="249300"/>
            </a:xfrm>
            <a:prstGeom prst="chevron">
              <a:avLst>
                <a:gd name="adj" fmla="val 50000"/>
              </a:avLst>
            </a:prstGeom>
            <a:solidFill>
              <a:srgbClr val="8BBA91">
                <a:alpha val="698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de" sz="1100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AP 8 Überregionale Öffentlichkeitsarbeit &amp; Wissenstransfer</a:t>
              </a: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537565" y="3423505"/>
              <a:ext cx="4485600" cy="249300"/>
            </a:xfrm>
            <a:prstGeom prst="chevron">
              <a:avLst>
                <a:gd name="adj" fmla="val 50000"/>
              </a:avLst>
            </a:prstGeom>
            <a:solidFill>
              <a:srgbClr val="8BBA91">
                <a:alpha val="698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AP 5 </a:t>
              </a:r>
              <a:r>
                <a:rPr lang="de" sz="1100">
                  <a:latin typeface="Merriweather Sans"/>
                  <a:ea typeface="Merriweather Sans"/>
                  <a:cs typeface="Merriweather Sans"/>
                  <a:sym typeface="Merriweather Sans"/>
                </a:rPr>
                <a:t>Neuentwicklung ergänzender Funktionen </a:t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2549202" y="2995758"/>
              <a:ext cx="5525400" cy="249300"/>
            </a:xfrm>
            <a:prstGeom prst="chevron">
              <a:avLst>
                <a:gd name="adj" fmla="val 50000"/>
              </a:avLst>
            </a:prstGeom>
            <a:solidFill>
              <a:srgbClr val="8BBA91">
                <a:alpha val="698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AP 4 </a:t>
              </a:r>
              <a:r>
                <a:rPr lang="de" sz="1100">
                  <a:latin typeface="Merriweather Sans"/>
                  <a:ea typeface="Merriweather Sans"/>
                  <a:cs typeface="Merriweather Sans"/>
                  <a:sym typeface="Merriweather Sans"/>
                </a:rPr>
                <a:t>Auftakt &amp; Etablierung der Plattform</a:t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2497632" y="2465721"/>
              <a:ext cx="2614500" cy="376200"/>
            </a:xfrm>
            <a:prstGeom prst="chevron">
              <a:avLst>
                <a:gd name="adj" fmla="val 50000"/>
              </a:avLst>
            </a:prstGeom>
            <a:solidFill>
              <a:srgbClr val="8BBA91">
                <a:alpha val="698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AP 3 </a:t>
              </a:r>
              <a:r>
                <a:rPr lang="de" sz="1100">
                  <a:latin typeface="Merriweather Sans"/>
                  <a:ea typeface="Merriweather Sans"/>
                  <a:cs typeface="Merriweather Sans"/>
                  <a:sym typeface="Merriweather Sans"/>
                </a:rPr>
                <a:t>Technische Umsetzung der </a:t>
              </a:r>
              <a:endParaRPr sz="1100">
                <a:latin typeface="Merriweather Sans"/>
                <a:ea typeface="Merriweather Sans"/>
                <a:cs typeface="Merriweather Sans"/>
                <a:sym typeface="Merriweather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latin typeface="Merriweather Sans"/>
                  <a:ea typeface="Merriweather Sans"/>
                  <a:cs typeface="Merriweather Sans"/>
                  <a:sym typeface="Merriweather Sans"/>
                </a:rPr>
                <a:t>Ehrenamtsplattform </a:t>
              </a:r>
              <a:endParaRPr sz="1100">
                <a:latin typeface="Merriweather Sans"/>
                <a:ea typeface="Merriweather Sans"/>
                <a:cs typeface="Merriweather Sans"/>
                <a:sym typeface="Merriweather San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2048" y="2075909"/>
              <a:ext cx="3277500" cy="249300"/>
            </a:xfrm>
            <a:prstGeom prst="chevron">
              <a:avLst>
                <a:gd name="adj" fmla="val 50000"/>
              </a:avLst>
            </a:prstGeom>
            <a:solidFill>
              <a:srgbClr val="8BBA91">
                <a:alpha val="698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AP 2 </a:t>
              </a:r>
              <a:r>
                <a:rPr lang="de" sz="1100">
                  <a:latin typeface="Merriweather Sans"/>
                  <a:ea typeface="Merriweather Sans"/>
                  <a:cs typeface="Merriweather Sans"/>
                  <a:sym typeface="Merriweather Sans"/>
                </a:rPr>
                <a:t>Aufbau Projektstrukturen in der Region</a:t>
              </a: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72050" y="1686093"/>
              <a:ext cx="7602600" cy="249300"/>
            </a:xfrm>
            <a:prstGeom prst="chevron">
              <a:avLst>
                <a:gd name="adj" fmla="val 50000"/>
              </a:avLst>
            </a:prstGeom>
            <a:solidFill>
              <a:srgbClr val="8BBA91">
                <a:alpha val="69800"/>
              </a:srgbClr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100">
                  <a:solidFill>
                    <a:srgbClr val="000000"/>
                  </a:solidFill>
                  <a:latin typeface="Merriweather Sans"/>
                  <a:ea typeface="Merriweather Sans"/>
                  <a:cs typeface="Merriweather Sans"/>
                  <a:sym typeface="Merriweather Sans"/>
                </a:rPr>
                <a:t>AP 1 Projektmanagement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C5">
            <a:alpha val="86666"/>
          </a:srgbClr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/>
          <p:nvPr/>
        </p:nvSpPr>
        <p:spPr>
          <a:xfrm>
            <a:off x="-27600" y="-172037"/>
            <a:ext cx="9199200" cy="20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 txBox="1">
            <a:spLocks noGrp="1"/>
          </p:cNvSpPr>
          <p:nvPr>
            <p:ph type="title" idx="4294967295"/>
          </p:nvPr>
        </p:nvSpPr>
        <p:spPr>
          <a:xfrm>
            <a:off x="472050" y="4814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Ehrenamtsplattform 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 der Herzberg-App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88" y="1247050"/>
            <a:ext cx="8374973" cy="471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800" y="-728325"/>
            <a:ext cx="5644099" cy="31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C5">
            <a:alpha val="86666"/>
          </a:srgbClr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-33625" y="-56025"/>
            <a:ext cx="3361800" cy="524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 txBox="1">
            <a:spLocks noGrp="1"/>
          </p:cNvSpPr>
          <p:nvPr>
            <p:ph type="title" idx="4294967295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Ehrenamts-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plattform 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webbasiert 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232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(Notebook &amp; PC)</a:t>
            </a:r>
            <a:endParaRPr sz="23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4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220" b="1" u="sng">
                <a:solidFill>
                  <a:schemeClr val="hlink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3"/>
              </a:rPr>
              <a:t>https://humhub.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220" b="1" u="sng">
                <a:solidFill>
                  <a:schemeClr val="hlink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3"/>
              </a:rPr>
              <a:t>herzbergdigitalvereint.de/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" sz="1220" b="1" u="sng">
                <a:solidFill>
                  <a:schemeClr val="hlink"/>
                </a:solidFill>
                <a:latin typeface="Merriweather Sans"/>
                <a:ea typeface="Merriweather Sans"/>
                <a:cs typeface="Merriweather Sans"/>
                <a:sym typeface="Merriweather Sans"/>
                <a:hlinkClick r:id="rId3"/>
              </a:rPr>
              <a:t>dashboard</a:t>
            </a:r>
            <a:endParaRPr sz="12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22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34" name="Google Shape;1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050" y="3257150"/>
            <a:ext cx="1838025" cy="18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5625" y="608150"/>
            <a:ext cx="6741101" cy="37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ae98d1bef0_0_23"/>
          <p:cNvSpPr txBox="1">
            <a:spLocks noGrp="1"/>
          </p:cNvSpPr>
          <p:nvPr>
            <p:ph type="title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de"/>
              <a:t>…was bisher geschah</a:t>
            </a:r>
            <a:endParaRPr>
              <a:solidFill>
                <a:srgbClr val="1A3743"/>
              </a:solidFill>
            </a:endParaRPr>
          </a:p>
        </p:txBody>
      </p:sp>
      <p:pic>
        <p:nvPicPr>
          <p:cNvPr id="141" name="Google Shape;141;g2ae98d1bef0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050" y="3245100"/>
            <a:ext cx="1962150" cy="12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2ae98d1bef0_0_23"/>
          <p:cNvSpPr txBox="1"/>
          <p:nvPr/>
        </p:nvSpPr>
        <p:spPr>
          <a:xfrm>
            <a:off x="448263" y="3519875"/>
            <a:ext cx="200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August ‘2023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Projektstart, Aufbau Kernteam, Projektstrukturen, Öffentlichkeitsarbeitsstrategie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43" name="Google Shape;143;g2ae98d1bef0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78350">
            <a:off x="1894225" y="2589750"/>
            <a:ext cx="678625" cy="852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ae98d1bef0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9753" y="2371963"/>
            <a:ext cx="1770175" cy="12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2ae98d1bef0_0_23"/>
          <p:cNvSpPr txBox="1"/>
          <p:nvPr/>
        </p:nvSpPr>
        <p:spPr>
          <a:xfrm>
            <a:off x="2599975" y="2716038"/>
            <a:ext cx="2009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Oktober’2023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Netzwerk und Austausch mit weiteren Regionen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46" name="Google Shape;146;g2ae98d1bef0_0_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49774">
            <a:off x="4608860" y="2976078"/>
            <a:ext cx="754826" cy="64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ae98d1bef0_0_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8700" y="2009763"/>
            <a:ext cx="1575100" cy="11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ae98d1bef0_0_23"/>
          <p:cNvSpPr txBox="1"/>
          <p:nvPr/>
        </p:nvSpPr>
        <p:spPr>
          <a:xfrm>
            <a:off x="4971388" y="2202300"/>
            <a:ext cx="200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November’2023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Ausschreibung der </a:t>
            </a:r>
            <a:endParaRPr sz="90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Softwaredienstleistung</a:t>
            </a:r>
            <a:endParaRPr sz="90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und Bewertung</a:t>
            </a:r>
            <a:endParaRPr sz="90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49" name="Google Shape;149;g2ae98d1bef0_0_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820000">
            <a:off x="6393862" y="1211200"/>
            <a:ext cx="598790" cy="9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2ae98d1bef0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169825" y="1026873"/>
            <a:ext cx="1632250" cy="10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ae98d1bef0_0_23"/>
          <p:cNvSpPr txBox="1"/>
          <p:nvPr/>
        </p:nvSpPr>
        <p:spPr>
          <a:xfrm>
            <a:off x="6981088" y="1262625"/>
            <a:ext cx="2009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Januar ‘2024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Start der </a:t>
            </a:r>
            <a:endParaRPr sz="90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Softwareentwicklung </a:t>
            </a:r>
            <a:endParaRPr sz="900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e98d1bef0_0_69"/>
          <p:cNvSpPr txBox="1">
            <a:spLocks noGrp="1"/>
          </p:cNvSpPr>
          <p:nvPr>
            <p:ph type="title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1428"/>
              <a:buNone/>
            </a:pPr>
            <a:r>
              <a:rPr lang="de"/>
              <a:t>Ausblick und nächste Schritte</a:t>
            </a:r>
            <a:endParaRPr>
              <a:solidFill>
                <a:srgbClr val="1A3743"/>
              </a:solidFill>
            </a:endParaRPr>
          </a:p>
        </p:txBody>
      </p:sp>
      <p:sp>
        <p:nvSpPr>
          <p:cNvPr id="157" name="Google Shape;157;g2ae98d1bef0_0_69"/>
          <p:cNvSpPr txBox="1"/>
          <p:nvPr/>
        </p:nvSpPr>
        <p:spPr>
          <a:xfrm>
            <a:off x="472050" y="897750"/>
            <a:ext cx="9068400" cy="3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1600" b="1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Technische Umsetzung der Ehrenamtsplattform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Aufsetzen der Plattform und befüllen mit ersten Inhalten </a:t>
            </a:r>
            <a:endParaRPr sz="1500" b="1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" sz="1600" b="1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Auftakt und Etablierung der Ehrenamtsplattform </a:t>
            </a:r>
            <a:endParaRPr sz="1600" b="1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Aufbau Ehrenamtsnetzwerk &amp; Kontaktaufnahme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Einführungsworkshops für Vereine und Gruppen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Weiterbildungsangebote 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de" sz="1600" b="1">
                <a:solidFill>
                  <a:srgbClr val="003948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Neuentwicklung ergänzender Funktionen  </a:t>
            </a:r>
            <a:endParaRPr sz="1600" b="1">
              <a:solidFill>
                <a:srgbClr val="003948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Aufbau Expertenrunde und Bedarfserfassung 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Erstellung Anforderungskatalog und Softwareprogrammierung 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Testung mit Expertenrunde und Bug-Fixing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  <a:p>
            <a:pPr marL="342900" lvl="0" indent="-2603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3948"/>
              </a:buClr>
              <a:buSzPts val="1500"/>
              <a:buFont typeface="Merriweather Sans Light"/>
              <a:buChar char="●"/>
            </a:pPr>
            <a:r>
              <a:rPr lang="de" sz="1500">
                <a:solidFill>
                  <a:srgbClr val="003948"/>
                </a:solidFill>
                <a:latin typeface="Merriweather Sans Light"/>
                <a:ea typeface="Merriweather Sans Light"/>
                <a:cs typeface="Merriweather Sans Light"/>
                <a:sym typeface="Merriweather Sans Light"/>
              </a:rPr>
              <a:t>Launch </a:t>
            </a:r>
            <a:endParaRPr sz="1500">
              <a:solidFill>
                <a:srgbClr val="003948"/>
              </a:solidFill>
              <a:latin typeface="Merriweather Sans Light"/>
              <a:ea typeface="Merriweather Sans Light"/>
              <a:cs typeface="Merriweather Sans Light"/>
              <a:sym typeface="Merriweather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ae98d1bef0_0_113"/>
          <p:cNvSpPr/>
          <p:nvPr/>
        </p:nvSpPr>
        <p:spPr>
          <a:xfrm>
            <a:off x="1571400" y="1845925"/>
            <a:ext cx="5744700" cy="152400"/>
          </a:xfrm>
          <a:prstGeom prst="rect">
            <a:avLst/>
          </a:prstGeom>
          <a:solidFill>
            <a:srgbClr val="FFF0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g2ae98d1bef0_0_113"/>
          <p:cNvSpPr/>
          <p:nvPr/>
        </p:nvSpPr>
        <p:spPr>
          <a:xfrm>
            <a:off x="1659175" y="2318200"/>
            <a:ext cx="4470000" cy="152400"/>
          </a:xfrm>
          <a:prstGeom prst="rect">
            <a:avLst/>
          </a:prstGeom>
          <a:solidFill>
            <a:srgbClr val="FFF0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4" name="Google Shape;164;g2ae98d1bef0_0_113"/>
          <p:cNvSpPr txBox="1"/>
          <p:nvPr/>
        </p:nvSpPr>
        <p:spPr>
          <a:xfrm>
            <a:off x="1692875" y="1623400"/>
            <a:ext cx="5833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3000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Inspiration aus dem Herzberg digital.verein.t Projekt </a:t>
            </a:r>
            <a:endParaRPr sz="3000" b="1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 txBox="1">
            <a:spLocks noGrp="1"/>
          </p:cNvSpPr>
          <p:nvPr>
            <p:ph type="title" idx="4294967295"/>
          </p:nvPr>
        </p:nvSpPr>
        <p:spPr>
          <a:xfrm>
            <a:off x="472050" y="476625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de" b="1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Design-Thinking-Workshops</a:t>
            </a:r>
            <a:endParaRPr/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75" y="1434463"/>
            <a:ext cx="1962150" cy="12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530188" y="1778538"/>
            <a:ext cx="200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Bedürfnisse erfassen</a:t>
            </a:r>
            <a:endParaRPr sz="900" b="1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0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Wie gestaltet sich eure Arbeit im Verein? Welche Aufgaben habt ihr?</a:t>
            </a:r>
            <a:endParaRPr sz="9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538320">
            <a:off x="2543684" y="1219930"/>
            <a:ext cx="805584" cy="101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3100" y="1434463"/>
            <a:ext cx="1962150" cy="12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 txBox="1"/>
          <p:nvPr/>
        </p:nvSpPr>
        <p:spPr>
          <a:xfrm>
            <a:off x="3449313" y="1778538"/>
            <a:ext cx="20097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Ideenbrainstorming</a:t>
            </a:r>
            <a:endParaRPr sz="900" b="1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0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Welche digitalen Funktionen können eure Bedürfnisse decken?</a:t>
            </a:r>
            <a:endParaRPr sz="9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527690">
            <a:off x="5613565" y="1997869"/>
            <a:ext cx="976193" cy="83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5975" y="1340200"/>
            <a:ext cx="1962150" cy="12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"/>
          <p:cNvSpPr txBox="1"/>
          <p:nvPr/>
        </p:nvSpPr>
        <p:spPr>
          <a:xfrm>
            <a:off x="6552188" y="1614988"/>
            <a:ext cx="200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1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User Journey &amp; App Mock Up</a:t>
            </a:r>
            <a:endParaRPr sz="900" b="1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" sz="900" b="0" i="0" u="none" strike="noStrike" cap="none">
                <a:solidFill>
                  <a:srgbClr val="1A3743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Wer sind die Nutzer.innen, in welcher Situation nutzen sie die Funktion, warum, wie? </a:t>
            </a:r>
            <a:endParaRPr sz="900" b="0" i="0" u="none" strike="noStrike" cap="none">
              <a:solidFill>
                <a:srgbClr val="1A3743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6">
            <a:alphaModFix/>
          </a:blip>
          <a:srcRect t="14039" b="7615"/>
          <a:stretch/>
        </p:blipFill>
        <p:spPr>
          <a:xfrm>
            <a:off x="388850" y="3242951"/>
            <a:ext cx="3237325" cy="1670625"/>
          </a:xfrm>
          <a:prstGeom prst="rect">
            <a:avLst/>
          </a:prstGeom>
          <a:noFill/>
          <a:ln w="2857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82175" y="3242950"/>
            <a:ext cx="1920031" cy="1670625"/>
          </a:xfrm>
          <a:prstGeom prst="rect">
            <a:avLst/>
          </a:prstGeom>
          <a:noFill/>
          <a:ln w="2857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8">
            <a:alphaModFix/>
          </a:blip>
          <a:srcRect l="14411" r="19541" b="931"/>
          <a:stretch/>
        </p:blipFill>
        <p:spPr>
          <a:xfrm>
            <a:off x="3709150" y="3242950"/>
            <a:ext cx="1490043" cy="1670627"/>
          </a:xfrm>
          <a:prstGeom prst="rect">
            <a:avLst/>
          </a:prstGeom>
          <a:noFill/>
          <a:ln w="2857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85175" y="3242950"/>
            <a:ext cx="1252950" cy="1670625"/>
          </a:xfrm>
          <a:prstGeom prst="rect">
            <a:avLst/>
          </a:prstGeom>
          <a:noFill/>
          <a:ln w="28575" cap="flat" cmpd="sng">
            <a:solidFill>
              <a:srgbClr val="AAC9C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600</Words>
  <Application>Microsoft Office PowerPoint</Application>
  <PresentationFormat>Bildschirmpräsentation (16:9)</PresentationFormat>
  <Paragraphs>110</Paragraphs>
  <Slides>14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Merriweather Sans Light</vt:lpstr>
      <vt:lpstr>Merriweather Sans</vt:lpstr>
      <vt:lpstr>Trebuchet MS</vt:lpstr>
      <vt:lpstr>Arial</vt:lpstr>
      <vt:lpstr>Simple Light</vt:lpstr>
      <vt:lpstr>PowerPoint-Präsentation</vt:lpstr>
      <vt:lpstr>Grundprinzipien  des Projekts</vt:lpstr>
      <vt:lpstr>Umsetzung</vt:lpstr>
      <vt:lpstr>Ehrenamtsplattform  in der Herzberg-App</vt:lpstr>
      <vt:lpstr>Ehrenamts- plattform  webbasiert  (Notebook &amp; PC)    https://humhub. herzbergdigitalvereint.de/ dashboard </vt:lpstr>
      <vt:lpstr>…was bisher geschah</vt:lpstr>
      <vt:lpstr>Ausblick und nächste Schritte</vt:lpstr>
      <vt:lpstr>PowerPoint-Präsentation</vt:lpstr>
      <vt:lpstr>Design-Thinking-Workshops</vt:lpstr>
      <vt:lpstr> Beteiligung</vt:lpstr>
      <vt:lpstr>PowerPoint-Präsentation</vt:lpstr>
      <vt:lpstr> St.adtlabor</vt:lpstr>
      <vt:lpstr>PowerPoint-Präsentation</vt:lpstr>
      <vt:lpstr>Erkenntnisse  aus der  Projektarbeit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Kosakow-Kutscher, Sabine</dc:creator>
  <cp:lastModifiedBy>Kosakow-Kutscher, Sabine</cp:lastModifiedBy>
  <cp:revision>1</cp:revision>
  <dcterms:modified xsi:type="dcterms:W3CDTF">2024-03-22T06:49:58Z</dcterms:modified>
</cp:coreProperties>
</file>