
<file path=[Content_Types].xml><?xml version="1.0" encoding="utf-8"?>
<Types xmlns="http://schemas.openxmlformats.org/package/2006/content-types">
  <Default Extension="png" ContentType="image/png"/>
  <Default Extension="C1C4D290" ContentType="image/png"/>
  <Default Extension="emf" ContentType="image/x-emf"/>
  <Default Extension="jpeg" ContentType="image/jpeg"/>
  <Default Extension="10DD0350" ContentType="image/png"/>
  <Default Extension="rels" ContentType="application/vnd.openxmlformats-package.relationships+xml"/>
  <Default Extension="xml" ContentType="application/xml"/>
  <Default Extension="wdp" ContentType="image/vnd.ms-photo"/>
  <Default Extension="190DB920" ContentType="image/png"/>
  <Default Extension="9CC09630" ContentType="image/png"/>
  <Default Extension="jpg" ContentType="image/jpeg"/>
  <Default Extension="1F487D40" ContentType="image/png"/>
  <Default Extension="2D213040"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46"/>
  </p:notesMasterIdLst>
  <p:sldIdLst>
    <p:sldId id="256" r:id="rId3"/>
    <p:sldId id="257" r:id="rId4"/>
    <p:sldId id="428" r:id="rId5"/>
    <p:sldId id="463" r:id="rId6"/>
    <p:sldId id="478" r:id="rId7"/>
    <p:sldId id="429" r:id="rId8"/>
    <p:sldId id="484" r:id="rId9"/>
    <p:sldId id="499" r:id="rId10"/>
    <p:sldId id="500" r:id="rId11"/>
    <p:sldId id="587" r:id="rId12"/>
    <p:sldId id="527" r:id="rId13"/>
    <p:sldId id="501" r:id="rId14"/>
    <p:sldId id="480" r:id="rId15"/>
    <p:sldId id="438" r:id="rId16"/>
    <p:sldId id="327" r:id="rId17"/>
    <p:sldId id="437" r:id="rId18"/>
    <p:sldId id="482" r:id="rId19"/>
    <p:sldId id="483" r:id="rId20"/>
    <p:sldId id="479" r:id="rId21"/>
    <p:sldId id="481" r:id="rId22"/>
    <p:sldId id="534" r:id="rId23"/>
    <p:sldId id="436" r:id="rId24"/>
    <p:sldId id="502" r:id="rId25"/>
    <p:sldId id="543" r:id="rId26"/>
    <p:sldId id="542" r:id="rId27"/>
    <p:sldId id="544" r:id="rId28"/>
    <p:sldId id="545" r:id="rId29"/>
    <p:sldId id="546" r:id="rId30"/>
    <p:sldId id="547" r:id="rId31"/>
    <p:sldId id="548" r:id="rId32"/>
    <p:sldId id="549" r:id="rId33"/>
    <p:sldId id="550" r:id="rId34"/>
    <p:sldId id="516" r:id="rId35"/>
    <p:sldId id="493" r:id="rId36"/>
    <p:sldId id="461" r:id="rId37"/>
    <p:sldId id="491" r:id="rId38"/>
    <p:sldId id="492" r:id="rId39"/>
    <p:sldId id="507" r:id="rId40"/>
    <p:sldId id="505" r:id="rId41"/>
    <p:sldId id="508" r:id="rId42"/>
    <p:sldId id="494" r:id="rId43"/>
    <p:sldId id="565" r:id="rId44"/>
    <p:sldId id="551" r:id="rId45"/>
    <p:sldId id="556" r:id="rId46"/>
    <p:sldId id="555" r:id="rId47"/>
    <p:sldId id="566" r:id="rId48"/>
    <p:sldId id="558" r:id="rId49"/>
    <p:sldId id="567" r:id="rId50"/>
    <p:sldId id="469" r:id="rId51"/>
    <p:sldId id="568" r:id="rId52"/>
    <p:sldId id="513" r:id="rId53"/>
    <p:sldId id="557" r:id="rId54"/>
    <p:sldId id="554" r:id="rId55"/>
    <p:sldId id="569" r:id="rId56"/>
    <p:sldId id="562" r:id="rId57"/>
    <p:sldId id="553" r:id="rId58"/>
    <p:sldId id="552" r:id="rId59"/>
    <p:sldId id="561" r:id="rId60"/>
    <p:sldId id="559" r:id="rId61"/>
    <p:sldId id="560" r:id="rId62"/>
    <p:sldId id="506" r:id="rId63"/>
    <p:sldId id="435" r:id="rId64"/>
    <p:sldId id="434" r:id="rId65"/>
    <p:sldId id="433" r:id="rId66"/>
    <p:sldId id="432" r:id="rId67"/>
    <p:sldId id="529" r:id="rId68"/>
    <p:sldId id="474" r:id="rId69"/>
    <p:sldId id="465" r:id="rId70"/>
    <p:sldId id="540" r:id="rId71"/>
    <p:sldId id="541" r:id="rId72"/>
    <p:sldId id="538" r:id="rId73"/>
    <p:sldId id="464" r:id="rId74"/>
    <p:sldId id="536" r:id="rId75"/>
    <p:sldId id="528" r:id="rId76"/>
    <p:sldId id="470" r:id="rId77"/>
    <p:sldId id="535" r:id="rId78"/>
    <p:sldId id="475" r:id="rId79"/>
    <p:sldId id="586" r:id="rId80"/>
    <p:sldId id="431" r:id="rId81"/>
    <p:sldId id="486" r:id="rId82"/>
    <p:sldId id="430" r:id="rId83"/>
    <p:sldId id="442" r:id="rId84"/>
    <p:sldId id="487" r:id="rId85"/>
    <p:sldId id="503" r:id="rId86"/>
    <p:sldId id="490" r:id="rId87"/>
    <p:sldId id="514" r:id="rId88"/>
    <p:sldId id="515" r:id="rId89"/>
    <p:sldId id="530" r:id="rId90"/>
    <p:sldId id="539" r:id="rId91"/>
    <p:sldId id="462" r:id="rId92"/>
    <p:sldId id="531" r:id="rId93"/>
    <p:sldId id="563" r:id="rId94"/>
    <p:sldId id="564" r:id="rId95"/>
    <p:sldId id="532" r:id="rId96"/>
    <p:sldId id="533" r:id="rId97"/>
    <p:sldId id="537" r:id="rId98"/>
    <p:sldId id="476" r:id="rId99"/>
    <p:sldId id="443" r:id="rId100"/>
    <p:sldId id="444" r:id="rId101"/>
    <p:sldId id="453" r:id="rId102"/>
    <p:sldId id="445" r:id="rId103"/>
    <p:sldId id="446" r:id="rId104"/>
    <p:sldId id="448" r:id="rId105"/>
    <p:sldId id="449" r:id="rId106"/>
    <p:sldId id="471" r:id="rId107"/>
    <p:sldId id="451" r:id="rId108"/>
    <p:sldId id="452" r:id="rId109"/>
    <p:sldId id="450" r:id="rId110"/>
    <p:sldId id="447" r:id="rId111"/>
    <p:sldId id="454" r:id="rId112"/>
    <p:sldId id="457" r:id="rId113"/>
    <p:sldId id="456" r:id="rId114"/>
    <p:sldId id="455" r:id="rId115"/>
    <p:sldId id="458" r:id="rId116"/>
    <p:sldId id="459" r:id="rId117"/>
    <p:sldId id="460" r:id="rId118"/>
    <p:sldId id="468" r:id="rId119"/>
    <p:sldId id="517" r:id="rId120"/>
    <p:sldId id="504" r:id="rId121"/>
    <p:sldId id="509" r:id="rId122"/>
    <p:sldId id="511" r:id="rId123"/>
    <p:sldId id="510" r:id="rId124"/>
    <p:sldId id="520" r:id="rId125"/>
    <p:sldId id="521" r:id="rId126"/>
    <p:sldId id="522" r:id="rId127"/>
    <p:sldId id="523" r:id="rId128"/>
    <p:sldId id="525" r:id="rId129"/>
    <p:sldId id="570" r:id="rId130"/>
    <p:sldId id="571" r:id="rId131"/>
    <p:sldId id="572" r:id="rId132"/>
    <p:sldId id="573" r:id="rId133"/>
    <p:sldId id="574" r:id="rId134"/>
    <p:sldId id="575" r:id="rId135"/>
    <p:sldId id="576" r:id="rId136"/>
    <p:sldId id="577" r:id="rId137"/>
    <p:sldId id="578" r:id="rId138"/>
    <p:sldId id="579" r:id="rId139"/>
    <p:sldId id="580" r:id="rId140"/>
    <p:sldId id="581" r:id="rId141"/>
    <p:sldId id="582" r:id="rId142"/>
    <p:sldId id="583" r:id="rId143"/>
    <p:sldId id="585" r:id="rId144"/>
    <p:sldId id="524" r:id="rId145"/>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selzon, Peter" initials="SP" lastIdx="1" clrIdx="0">
    <p:extLst>
      <p:ext uri="{19B8F6BF-5375-455C-9EA6-DF929625EA0E}">
        <p15:presenceInfo xmlns:p15="http://schemas.microsoft.com/office/powerpoint/2012/main" userId="S-1-5-21-919105104-255080181-581009308-2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94" autoAdjust="0"/>
  </p:normalViewPr>
  <p:slideViewPr>
    <p:cSldViewPr snapToGrid="0">
      <p:cViewPr varScale="1">
        <p:scale>
          <a:sx n="84" d="100"/>
          <a:sy n="84" d="100"/>
        </p:scale>
        <p:origin x="360" y="126"/>
      </p:cViewPr>
      <p:guideLst/>
    </p:cSldViewPr>
  </p:slideViewPr>
  <p:outlineViewPr>
    <p:cViewPr>
      <p:scale>
        <a:sx n="33" d="100"/>
        <a:sy n="33" d="100"/>
      </p:scale>
      <p:origin x="0" y="-5184"/>
    </p:cViewPr>
  </p:outlineViewPr>
  <p:notesTextViewPr>
    <p:cViewPr>
      <p:scale>
        <a:sx n="1" d="1"/>
        <a:sy n="1" d="1"/>
      </p:scale>
      <p:origin x="0" y="0"/>
    </p:cViewPr>
  </p:notesTextViewPr>
  <p:sorterViewPr>
    <p:cViewPr varScale="1">
      <p:scale>
        <a:sx n="100" d="100"/>
        <a:sy n="100" d="100"/>
      </p:scale>
      <p:origin x="0" y="-110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CA90401-6763-488C-86B2-AD2308505ECC}" type="datetimeFigureOut">
              <a:rPr lang="de-DE" smtClean="0"/>
              <a:t>02.04.2025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60F1C89-D179-47B0-978B-C11D8133E0B8}" type="slidenum">
              <a:rPr lang="de-DE" smtClean="0"/>
              <a:t>‹Nr.›</a:t>
            </a:fld>
            <a:endParaRPr lang="de-DE"/>
          </a:p>
        </p:txBody>
      </p:sp>
    </p:spTree>
    <p:extLst>
      <p:ext uri="{BB962C8B-B14F-4D97-AF65-F5344CB8AC3E}">
        <p14:creationId xmlns:p14="http://schemas.microsoft.com/office/powerpoint/2010/main" val="283767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60F1C89-D179-47B0-978B-C11D8133E0B8}" type="slidenum">
              <a:rPr lang="de-DE" smtClean="0"/>
              <a:t>8</a:t>
            </a:fld>
            <a:endParaRPr lang="de-DE"/>
          </a:p>
        </p:txBody>
      </p:sp>
    </p:spTree>
    <p:extLst>
      <p:ext uri="{BB962C8B-B14F-4D97-AF65-F5344CB8AC3E}">
        <p14:creationId xmlns:p14="http://schemas.microsoft.com/office/powerpoint/2010/main" val="1330690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 </a:t>
            </a:r>
            <a:r>
              <a:rPr lang="de-DE" dirty="0" err="1" smtClean="0"/>
              <a:t>Bsp</a:t>
            </a:r>
            <a:r>
              <a:rPr lang="de-DE" dirty="0" smtClean="0"/>
              <a:t>: </a:t>
            </a:r>
            <a:r>
              <a:rPr lang="de-DE" sz="1200" kern="1200" dirty="0" err="1" smtClean="0">
                <a:solidFill>
                  <a:schemeClr val="tx1"/>
                </a:solidFill>
                <a:effectLst/>
                <a:latin typeface="+mn-lt"/>
                <a:ea typeface="+mn-ea"/>
                <a:cs typeface="+mn-cs"/>
              </a:rPr>
              <a:t>jährl</a:t>
            </a:r>
            <a:r>
              <a:rPr lang="de-DE" sz="1200" kern="1200" dirty="0" smtClean="0">
                <a:solidFill>
                  <a:schemeClr val="tx1"/>
                </a:solidFill>
                <a:effectLst/>
                <a:latin typeface="+mn-lt"/>
                <a:ea typeface="+mn-ea"/>
                <a:cs typeface="+mn-cs"/>
              </a:rPr>
              <a:t>. Grundsteuer für 100 ha Acker/Grünland (Hebesatz Nauen 2023, 300%):</a:t>
            </a:r>
          </a:p>
          <a:p>
            <a:r>
              <a:rPr lang="de-DE" sz="1200" kern="1200" dirty="0" smtClean="0">
                <a:solidFill>
                  <a:schemeClr val="tx1"/>
                </a:solidFill>
                <a:effectLst/>
                <a:latin typeface="+mn-lt"/>
                <a:ea typeface="+mn-ea"/>
                <a:cs typeface="+mn-cs"/>
              </a:rPr>
              <a:t>Ø 20 Bodenpunkte	=	1.025 €</a:t>
            </a:r>
          </a:p>
          <a:p>
            <a:r>
              <a:rPr lang="de-DE" sz="1200" kern="1200" dirty="0" smtClean="0">
                <a:solidFill>
                  <a:schemeClr val="tx1"/>
                </a:solidFill>
                <a:effectLst/>
                <a:latin typeface="+mn-lt"/>
                <a:ea typeface="+mn-ea"/>
                <a:cs typeface="+mn-cs"/>
              </a:rPr>
              <a:t>Ø 60 Bodenpunkte	=	1.528 €</a:t>
            </a:r>
          </a:p>
          <a:p>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24</a:t>
            </a:fld>
            <a:endParaRPr lang="de-DE"/>
          </a:p>
        </p:txBody>
      </p:sp>
    </p:spTree>
    <p:extLst>
      <p:ext uri="{BB962C8B-B14F-4D97-AF65-F5344CB8AC3E}">
        <p14:creationId xmlns:p14="http://schemas.microsoft.com/office/powerpoint/2010/main" val="18778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25</a:t>
            </a:fld>
            <a:endParaRPr lang="de-DE"/>
          </a:p>
        </p:txBody>
      </p:sp>
    </p:spTree>
    <p:extLst>
      <p:ext uri="{BB962C8B-B14F-4D97-AF65-F5344CB8AC3E}">
        <p14:creationId xmlns:p14="http://schemas.microsoft.com/office/powerpoint/2010/main" val="308578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26</a:t>
            </a:fld>
            <a:endParaRPr lang="de-DE"/>
          </a:p>
        </p:txBody>
      </p:sp>
    </p:spTree>
    <p:extLst>
      <p:ext uri="{BB962C8B-B14F-4D97-AF65-F5344CB8AC3E}">
        <p14:creationId xmlns:p14="http://schemas.microsoft.com/office/powerpoint/2010/main" val="107007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27</a:t>
            </a:fld>
            <a:endParaRPr lang="de-DE"/>
          </a:p>
        </p:txBody>
      </p:sp>
    </p:spTree>
    <p:extLst>
      <p:ext uri="{BB962C8B-B14F-4D97-AF65-F5344CB8AC3E}">
        <p14:creationId xmlns:p14="http://schemas.microsoft.com/office/powerpoint/2010/main" val="209923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28</a:t>
            </a:fld>
            <a:endParaRPr lang="de-DE"/>
          </a:p>
        </p:txBody>
      </p:sp>
    </p:spTree>
    <p:extLst>
      <p:ext uri="{BB962C8B-B14F-4D97-AF65-F5344CB8AC3E}">
        <p14:creationId xmlns:p14="http://schemas.microsoft.com/office/powerpoint/2010/main" val="123885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30</a:t>
            </a:fld>
            <a:endParaRPr lang="de-DE"/>
          </a:p>
        </p:txBody>
      </p:sp>
    </p:spTree>
    <p:extLst>
      <p:ext uri="{BB962C8B-B14F-4D97-AF65-F5344CB8AC3E}">
        <p14:creationId xmlns:p14="http://schemas.microsoft.com/office/powerpoint/2010/main" val="973091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7C3E7E-DD92-4B47-B489-C1CE1026F809}" type="slidenum">
              <a:rPr lang="de-DE" smtClean="0"/>
              <a:t>32</a:t>
            </a:fld>
            <a:endParaRPr lang="de-DE"/>
          </a:p>
        </p:txBody>
      </p:sp>
    </p:spTree>
    <p:extLst>
      <p:ext uri="{BB962C8B-B14F-4D97-AF65-F5344CB8AC3E}">
        <p14:creationId xmlns:p14="http://schemas.microsoft.com/office/powerpoint/2010/main" val="168162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99613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28885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57849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E45366E5-3543-6246-80F9-05BC3158BB07}"/>
              </a:ext>
            </a:extLst>
          </p:cNvPr>
          <p:cNvGrpSpPr/>
          <p:nvPr userDrawn="1"/>
        </p:nvGrpSpPr>
        <p:grpSpPr>
          <a:xfrm>
            <a:off x="9303026" y="1492804"/>
            <a:ext cx="1358348" cy="1358348"/>
            <a:chOff x="9303026" y="1492804"/>
            <a:chExt cx="1358348" cy="1358348"/>
          </a:xfrm>
          <a:effectLst>
            <a:outerShdw blurRad="63500" sx="102000" sy="102000" algn="ctr" rotWithShape="0">
              <a:prstClr val="black">
                <a:alpha val="40000"/>
              </a:prstClr>
            </a:outerShdw>
          </a:effectLst>
        </p:grpSpPr>
        <p:sp>
          <p:nvSpPr>
            <p:cNvPr id="12" name="Oval 11">
              <a:extLst>
                <a:ext uri="{FF2B5EF4-FFF2-40B4-BE49-F238E27FC236}">
                  <a16:creationId xmlns:a16="http://schemas.microsoft.com/office/drawing/2014/main" id="{BAA4D6BE-E685-DB4D-845A-68BB9372C4C6}"/>
                </a:ext>
              </a:extLst>
            </p:cNvPr>
            <p:cNvSpPr/>
            <p:nvPr userDrawn="1"/>
          </p:nvSpPr>
          <p:spPr>
            <a:xfrm>
              <a:off x="9303026" y="1492804"/>
              <a:ext cx="1358348" cy="1358348"/>
            </a:xfrm>
            <a:prstGeom prst="ellipse">
              <a:avLst/>
            </a:prstGeom>
            <a:solidFill>
              <a:schemeClr val="bg1"/>
            </a:solidFill>
            <a:ln w="3175">
              <a:solidFill>
                <a:srgbClr val="0064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FDF441C-EAED-0C43-A298-7BDC6061E06B}"/>
                </a:ext>
              </a:extLst>
            </p:cNvPr>
            <p:cNvPicPr>
              <a:picLocks noChangeAspect="1"/>
            </p:cNvPicPr>
            <p:nvPr userDrawn="1"/>
          </p:nvPicPr>
          <p:blipFill>
            <a:blip r:embed="rId3"/>
            <a:stretch>
              <a:fillRect/>
            </a:stretch>
          </p:blipFill>
          <p:spPr>
            <a:xfrm>
              <a:off x="9521308" y="1660196"/>
              <a:ext cx="921784" cy="1023564"/>
            </a:xfrm>
            <a:prstGeom prst="rect">
              <a:avLst/>
            </a:prstGeom>
          </p:spPr>
        </p:pic>
      </p:grpSp>
    </p:spTree>
    <p:extLst>
      <p:ext uri="{BB962C8B-B14F-4D97-AF65-F5344CB8AC3E}">
        <p14:creationId xmlns:p14="http://schemas.microsoft.com/office/powerpoint/2010/main" val="274590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366B3F92-44ED-0C4A-BE12-CD7376C919AC}"/>
              </a:ext>
            </a:extLst>
          </p:cNvPr>
          <p:cNvPicPr>
            <a:picLocks noChangeAspect="1"/>
          </p:cNvPicPr>
          <p:nvPr userDrawn="1"/>
        </p:nvPicPr>
        <p:blipFill>
          <a:blip r:embed="rId3">
            <a:alphaModFix amt="80000"/>
          </a:blip>
          <a:stretch>
            <a:fillRect/>
          </a:stretch>
        </p:blipFill>
        <p:spPr>
          <a:xfrm>
            <a:off x="10445700" y="5162762"/>
            <a:ext cx="1119631" cy="1243256"/>
          </a:xfrm>
          <a:prstGeom prst="rect">
            <a:avLst/>
          </a:prstGeom>
        </p:spPr>
      </p:pic>
    </p:spTree>
    <p:extLst>
      <p:ext uri="{BB962C8B-B14F-4D97-AF65-F5344CB8AC3E}">
        <p14:creationId xmlns:p14="http://schemas.microsoft.com/office/powerpoint/2010/main" val="309733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3552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6587F-B6E1-8344-98B1-868DC5521A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C003F5E-7D97-1242-AEC4-411AF0CFCA7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8386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CAD49-4FFB-5D46-9F64-A71674BB6256}"/>
              </a:ext>
            </a:extLst>
          </p:cNvPr>
          <p:cNvSpPr>
            <a:spLocks noGrp="1"/>
          </p:cNvSpPr>
          <p:nvPr>
            <p:ph type="title"/>
          </p:nvPr>
        </p:nvSpPr>
        <p:spPr>
          <a:xfrm>
            <a:off x="831850" y="1709738"/>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60DF00A4-8E20-704D-99AB-95C5D5E22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603840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63168-F148-5E46-9545-FCAABDC015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41F8E7-D904-6842-BB64-009E7E4A4CF4}"/>
              </a:ext>
            </a:extLst>
          </p:cNvPr>
          <p:cNvSpPr>
            <a:spLocks noGrp="1"/>
          </p:cNvSpPr>
          <p:nvPr>
            <p:ph sz="half" idx="1"/>
          </p:nvPr>
        </p:nvSpPr>
        <p:spPr>
          <a:xfrm>
            <a:off x="838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B2210AD-AC63-084B-8AB6-6DE00759B368}"/>
              </a:ext>
            </a:extLst>
          </p:cNvPr>
          <p:cNvSpPr>
            <a:spLocks noGrp="1"/>
          </p:cNvSpPr>
          <p:nvPr>
            <p:ph sz="half" idx="2"/>
          </p:nvPr>
        </p:nvSpPr>
        <p:spPr>
          <a:xfrm>
            <a:off x="6172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280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97BC-CE11-D542-B16D-7DAB8BB932A5}"/>
              </a:ext>
            </a:extLst>
          </p:cNvPr>
          <p:cNvSpPr>
            <a:spLocks noGrp="1"/>
          </p:cNvSpPr>
          <p:nvPr>
            <p:ph type="title"/>
          </p:nvPr>
        </p:nvSpPr>
        <p:spPr>
          <a:xfrm>
            <a:off x="839788" y="365125"/>
            <a:ext cx="966236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03A1B7-A008-D448-958A-C448C9EF4DDC}"/>
              </a:ext>
            </a:extLst>
          </p:cNvPr>
          <p:cNvSpPr>
            <a:spLocks noGrp="1"/>
          </p:cNvSpPr>
          <p:nvPr>
            <p:ph type="body" idx="1"/>
          </p:nvPr>
        </p:nvSpPr>
        <p:spPr>
          <a:xfrm>
            <a:off x="839788" y="1777593"/>
            <a:ext cx="5157787" cy="7274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DA6A663-60B9-FA41-A002-F8C0C6852E85}"/>
              </a:ext>
            </a:extLst>
          </p:cNvPr>
          <p:cNvSpPr>
            <a:spLocks noGrp="1"/>
          </p:cNvSpPr>
          <p:nvPr>
            <p:ph sz="half" idx="2"/>
          </p:nvPr>
        </p:nvSpPr>
        <p:spPr>
          <a:xfrm>
            <a:off x="839788" y="2505075"/>
            <a:ext cx="5157787"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59A65EF-DA31-D84D-8AF1-B2B5FC482E10}"/>
              </a:ext>
            </a:extLst>
          </p:cNvPr>
          <p:cNvSpPr>
            <a:spLocks noGrp="1"/>
          </p:cNvSpPr>
          <p:nvPr>
            <p:ph type="body" sz="quarter" idx="3"/>
          </p:nvPr>
        </p:nvSpPr>
        <p:spPr>
          <a:xfrm>
            <a:off x="6172200" y="1777593"/>
            <a:ext cx="5183188" cy="7274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832C8C4-F42C-5D46-B8A9-31BD7965A242}"/>
              </a:ext>
            </a:extLst>
          </p:cNvPr>
          <p:cNvSpPr>
            <a:spLocks noGrp="1"/>
          </p:cNvSpPr>
          <p:nvPr>
            <p:ph sz="quarter" idx="4"/>
          </p:nvPr>
        </p:nvSpPr>
        <p:spPr>
          <a:xfrm>
            <a:off x="6172200" y="2505075"/>
            <a:ext cx="5183188"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362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8B15E-7A04-384E-AFCC-F35D021A0407}"/>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4543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293427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895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7A3F4E-45B3-754E-869A-8E8D7EFAF232}"/>
              </a:ext>
            </a:extLst>
          </p:cNvPr>
          <p:cNvPicPr>
            <a:picLocks noChangeAspect="1"/>
          </p:cNvPicPr>
          <p:nvPr userDrawn="1"/>
        </p:nvPicPr>
        <p:blipFill>
          <a:blip r:embed="rId2">
            <a:alphaModFix amt="80000"/>
            <a:duotone>
              <a:schemeClr val="accent2">
                <a:shade val="45000"/>
                <a:satMod val="135000"/>
              </a:schemeClr>
              <a:prstClr val="white"/>
            </a:duotone>
            <a:lum bright="-5000"/>
          </a:blip>
          <a:stretch>
            <a:fillRect/>
          </a:stretch>
        </p:blipFill>
        <p:spPr>
          <a:xfrm>
            <a:off x="6571840" y="464764"/>
            <a:ext cx="4953549" cy="5500499"/>
          </a:xfrm>
          <a:prstGeom prst="rect">
            <a:avLst/>
          </a:prstGeom>
        </p:spPr>
      </p:pic>
    </p:spTree>
    <p:extLst>
      <p:ext uri="{BB962C8B-B14F-4D97-AF65-F5344CB8AC3E}">
        <p14:creationId xmlns:p14="http://schemas.microsoft.com/office/powerpoint/2010/main" val="245489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F0E7B-45C9-3846-9A99-392C5E479C10}"/>
              </a:ext>
            </a:extLst>
          </p:cNvPr>
          <p:cNvSpPr>
            <a:spLocks noGrp="1"/>
          </p:cNvSpPr>
          <p:nvPr>
            <p:ph type="title"/>
          </p:nvPr>
        </p:nvSpPr>
        <p:spPr>
          <a:xfrm>
            <a:off x="839788" y="457200"/>
            <a:ext cx="3932237" cy="1488643"/>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4003DF8-6189-1542-975F-026AE18F149B}"/>
              </a:ext>
            </a:extLst>
          </p:cNvPr>
          <p:cNvSpPr>
            <a:spLocks noGrp="1"/>
          </p:cNvSpPr>
          <p:nvPr>
            <p:ph idx="1"/>
          </p:nvPr>
        </p:nvSpPr>
        <p:spPr>
          <a:xfrm>
            <a:off x="5183188" y="1945843"/>
            <a:ext cx="6172200" cy="40717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961BC485-F940-054E-A41C-F5D11C955E62}"/>
              </a:ext>
            </a:extLst>
          </p:cNvPr>
          <p:cNvSpPr>
            <a:spLocks noGrp="1"/>
          </p:cNvSpPr>
          <p:nvPr>
            <p:ph type="body" sz="half" idx="2"/>
          </p:nvPr>
        </p:nvSpPr>
        <p:spPr>
          <a:xfrm>
            <a:off x="839788" y="1945843"/>
            <a:ext cx="3932237" cy="407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41122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F9A9E-150C-464D-BDBC-81D6DA59456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F2FDA86-733A-1348-BF3B-D380065886A9}"/>
              </a:ext>
            </a:extLst>
          </p:cNvPr>
          <p:cNvSpPr>
            <a:spLocks noGrp="1"/>
          </p:cNvSpPr>
          <p:nvPr>
            <p:ph type="pic" idx="1"/>
          </p:nvPr>
        </p:nvSpPr>
        <p:spPr>
          <a:xfrm>
            <a:off x="5183188" y="2049462"/>
            <a:ext cx="6172200" cy="3969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6FEC13F-C308-544C-9E0C-957852225D07}"/>
              </a:ext>
            </a:extLst>
          </p:cNvPr>
          <p:cNvSpPr>
            <a:spLocks noGrp="1"/>
          </p:cNvSpPr>
          <p:nvPr>
            <p:ph type="body" sz="half" idx="2"/>
          </p:nvPr>
        </p:nvSpPr>
        <p:spPr>
          <a:xfrm>
            <a:off x="839788" y="2057400"/>
            <a:ext cx="3932237" cy="39697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983410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24934" y="1334803"/>
            <a:ext cx="10979151" cy="427567"/>
          </a:xfrm>
        </p:spPr>
        <p:txBody>
          <a:bodyPr/>
          <a:lstStyle>
            <a:lvl1pPr>
              <a:defRPr sz="2800"/>
            </a:lvl1pPr>
          </a:lstStyle>
          <a:p>
            <a:r>
              <a:rPr lang="de-DE" dirty="0" smtClean="0"/>
              <a:t>Titelmasterformat durch Klicken bearbeiten</a:t>
            </a:r>
            <a:endParaRPr lang="de-DE" dirty="0"/>
          </a:p>
        </p:txBody>
      </p:sp>
      <p:sp>
        <p:nvSpPr>
          <p:cNvPr id="3" name="Foliennummernplatzhalter 2"/>
          <p:cNvSpPr>
            <a:spLocks noGrp="1"/>
          </p:cNvSpPr>
          <p:nvPr>
            <p:ph type="sldNum" sz="quarter" idx="10"/>
          </p:nvPr>
        </p:nvSpPr>
        <p:spPr/>
        <p:txBody>
          <a:bodyPr/>
          <a:lstStyle/>
          <a:p>
            <a:fld id="{5111DC3A-912D-48D3-B799-40DF84E8D606}" type="slidenum">
              <a:rPr lang="de-DE" smtClean="0"/>
              <a:t>‹Nr.›</a:t>
            </a:fld>
            <a:endParaRPr lang="de-DE" dirty="0"/>
          </a:p>
        </p:txBody>
      </p:sp>
      <p:sp>
        <p:nvSpPr>
          <p:cNvPr id="5" name="Datumsplatzhalter 4"/>
          <p:cNvSpPr>
            <a:spLocks noGrp="1"/>
          </p:cNvSpPr>
          <p:nvPr>
            <p:ph type="dt" sz="half" idx="12"/>
          </p:nvPr>
        </p:nvSpPr>
        <p:spPr/>
        <p:txBody>
          <a:bodyPr/>
          <a:lstStyle/>
          <a:p>
            <a:pPr>
              <a:tabLst>
                <a:tab pos="1254125" algn="l"/>
              </a:tabLst>
            </a:pPr>
            <a:r>
              <a:rPr lang="de-DE" dirty="0" smtClean="0"/>
              <a:t>08.04.2025	 Bodenschätzung</a:t>
            </a:r>
            <a:endParaRPr lang="de-DE" dirty="0"/>
          </a:p>
        </p:txBody>
      </p:sp>
    </p:spTree>
    <p:extLst>
      <p:ext uri="{BB962C8B-B14F-4D97-AF65-F5344CB8AC3E}">
        <p14:creationId xmlns:p14="http://schemas.microsoft.com/office/powerpoint/2010/main" val="11110683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Titelfolie">
    <p:spTree>
      <p:nvGrpSpPr>
        <p:cNvPr id="1" name=""/>
        <p:cNvGrpSpPr/>
        <p:nvPr/>
      </p:nvGrpSpPr>
      <p:grpSpPr>
        <a:xfrm>
          <a:off x="0" y="0"/>
          <a:ext cx="0" cy="0"/>
          <a:chOff x="0" y="0"/>
          <a:chExt cx="0" cy="0"/>
        </a:xfrm>
      </p:grpSpPr>
      <p:sp>
        <p:nvSpPr>
          <p:cNvPr id="7" name="Rechteck 6"/>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4940" tIns="52470" rIns="104940" bIns="52470" numCol="1" spcCol="0" rtlCol="0" fromWordArt="0" anchor="ctr" anchorCtr="0" forceAA="0" compatLnSpc="1">
            <a:prstTxWarp prst="textNoShape">
              <a:avLst/>
            </a:prstTxWarp>
            <a:noAutofit/>
          </a:bodyPr>
          <a:lstStyle/>
          <a:p>
            <a:pPr algn="ctr"/>
            <a:endParaRPr lang="de-DE" sz="2066">
              <a:solidFill>
                <a:schemeClr val="tx1"/>
              </a:solidFill>
            </a:endParaRPr>
          </a:p>
        </p:txBody>
      </p:sp>
      <p:sp>
        <p:nvSpPr>
          <p:cNvPr id="12" name="Textfeld 11"/>
          <p:cNvSpPr txBox="1"/>
          <p:nvPr/>
        </p:nvSpPr>
        <p:spPr>
          <a:xfrm>
            <a:off x="1785439" y="586901"/>
            <a:ext cx="1982202" cy="622286"/>
          </a:xfrm>
          <a:prstGeom prst="rect">
            <a:avLst/>
          </a:prstGeom>
          <a:noFill/>
        </p:spPr>
        <p:txBody>
          <a:bodyPr wrap="square" rtlCol="0">
            <a:spAutoFit/>
          </a:bodyPr>
          <a:lstStyle/>
          <a:p>
            <a:r>
              <a:rPr lang="de-DE" sz="1148" dirty="0" smtClean="0">
                <a:solidFill>
                  <a:schemeClr val="bg1"/>
                </a:solidFill>
                <a:latin typeface="Myriad Pro" panose="020B0503030403020204" pitchFamily="34" charset="0"/>
              </a:rPr>
              <a:t>Ministerium</a:t>
            </a:r>
            <a:r>
              <a:rPr lang="de-DE" sz="1148" baseline="0" dirty="0" smtClean="0">
                <a:solidFill>
                  <a:schemeClr val="bg1"/>
                </a:solidFill>
                <a:latin typeface="Myriad Pro" panose="020B0503030403020204" pitchFamily="34" charset="0"/>
              </a:rPr>
              <a:t> für</a:t>
            </a:r>
          </a:p>
          <a:p>
            <a:r>
              <a:rPr lang="de-DE" sz="1148" baseline="0" dirty="0" smtClean="0">
                <a:solidFill>
                  <a:schemeClr val="bg1"/>
                </a:solidFill>
                <a:latin typeface="Myriad Pro" panose="020B0503030403020204" pitchFamily="34" charset="0"/>
              </a:rPr>
              <a:t>Land- und Ernährungswirtschaft, Umwelt und Verbraucherschutz</a:t>
            </a:r>
            <a:endParaRPr lang="de-DE" sz="1148" dirty="0">
              <a:solidFill>
                <a:schemeClr val="bg1"/>
              </a:solidFill>
              <a:latin typeface="Myriad Pro" panose="020B0503030403020204" pitchFamily="34" charset="0"/>
            </a:endParaRPr>
          </a:p>
        </p:txBody>
      </p:sp>
      <p:sp>
        <p:nvSpPr>
          <p:cNvPr id="8" name="Rechteck 7"/>
          <p:cNvSpPr/>
          <p:nvPr/>
        </p:nvSpPr>
        <p:spPr>
          <a:xfrm>
            <a:off x="495780" y="0"/>
            <a:ext cx="1186007" cy="1721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4940" tIns="52470" rIns="104940" bIns="52470" numCol="1" spcCol="0" rtlCol="0" fromWordArt="0" anchor="ctr" anchorCtr="0" forceAA="0" compatLnSpc="1">
            <a:prstTxWarp prst="textNoShape">
              <a:avLst/>
            </a:prstTxWarp>
            <a:noAutofit/>
          </a:bodyPr>
          <a:lstStyle/>
          <a:p>
            <a:pPr algn="ctr"/>
            <a:endParaRPr lang="de-DE" sz="2066"/>
          </a:p>
        </p:txBody>
      </p:sp>
      <p:sp>
        <p:nvSpPr>
          <p:cNvPr id="20" name="Textplatzhalter 19"/>
          <p:cNvSpPr>
            <a:spLocks noGrp="1"/>
          </p:cNvSpPr>
          <p:nvPr>
            <p:ph type="body" sz="quarter" idx="13" hasCustomPrompt="1"/>
          </p:nvPr>
        </p:nvSpPr>
        <p:spPr>
          <a:xfrm>
            <a:off x="371835" y="4351357"/>
            <a:ext cx="6662903" cy="1989019"/>
          </a:xfrm>
          <a:prstGeom prst="rect">
            <a:avLst/>
          </a:prstGeom>
        </p:spPr>
        <p:txBody>
          <a:bodyPr/>
          <a:lstStyle>
            <a:lvl1pPr marL="0" indent="0">
              <a:buNone/>
              <a:defRPr sz="2984" b="1" baseline="0">
                <a:solidFill>
                  <a:schemeClr val="bg1"/>
                </a:solidFill>
                <a:latin typeface="Myriad Pro Light" panose="020B0403030403090204" pitchFamily="34" charset="0"/>
              </a:defRPr>
            </a:lvl1pPr>
          </a:lstStyle>
          <a:p>
            <a:pPr lvl="0"/>
            <a:r>
              <a:rPr lang="de-DE" dirty="0" smtClean="0"/>
              <a:t>Hier steht die Headline </a:t>
            </a:r>
          </a:p>
          <a:p>
            <a:pPr lvl="0"/>
            <a:r>
              <a:rPr lang="de-DE" dirty="0" smtClean="0"/>
              <a:t>Zum Thema</a:t>
            </a:r>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59" y="471593"/>
            <a:ext cx="1079103" cy="854023"/>
          </a:xfrm>
          <a:prstGeom prst="rect">
            <a:avLst/>
          </a:prstGeom>
        </p:spPr>
      </p:pic>
      <p:sp>
        <p:nvSpPr>
          <p:cNvPr id="2" name="Textfeld 1"/>
          <p:cNvSpPr txBox="1"/>
          <p:nvPr/>
        </p:nvSpPr>
        <p:spPr>
          <a:xfrm>
            <a:off x="495780" y="3768179"/>
            <a:ext cx="2710264" cy="410241"/>
          </a:xfrm>
          <a:prstGeom prst="rect">
            <a:avLst/>
          </a:prstGeom>
          <a:solidFill>
            <a:schemeClr val="bg1"/>
          </a:solidFill>
        </p:spPr>
        <p:txBody>
          <a:bodyPr wrap="square" rtlCol="0">
            <a:spAutoFit/>
          </a:bodyPr>
          <a:lstStyle/>
          <a:p>
            <a:r>
              <a:rPr lang="de-DE" sz="2066" dirty="0" smtClean="0">
                <a:latin typeface="Myriad Pro Black" panose="020B0803030403020204" pitchFamily="34" charset="0"/>
              </a:rPr>
              <a:t>AGRARFÖRDERUNG</a:t>
            </a:r>
            <a:endParaRPr lang="de-DE" sz="2066" dirty="0">
              <a:latin typeface="Myriad Pro Black" panose="020B0803030403020204" pitchFamily="34" charset="0"/>
            </a:endParaRPr>
          </a:p>
        </p:txBody>
      </p:sp>
    </p:spTree>
    <p:extLst>
      <p:ext uri="{BB962C8B-B14F-4D97-AF65-F5344CB8AC3E}">
        <p14:creationId xmlns:p14="http://schemas.microsoft.com/office/powerpoint/2010/main" val="342549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882">
          <p15:clr>
            <a:srgbClr val="FBAE40"/>
          </p15:clr>
        </p15:guide>
        <p15:guide id="2" pos="334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Inhaltsfolie einspaltig">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1871778" y="487470"/>
            <a:ext cx="7851787" cy="920681"/>
          </a:xfrm>
          <a:prstGeom prst="rect">
            <a:avLst/>
          </a:prstGeom>
        </p:spPr>
        <p:txBody>
          <a:bodyPr bIns="0" anchor="b" anchorCtr="0"/>
          <a:lstStyle>
            <a:lvl1pPr>
              <a:defRPr sz="2984" b="1" baseline="0">
                <a:latin typeface="Myriad Pro semibold"/>
              </a:defRPr>
            </a:lvl1pPr>
          </a:lstStyle>
          <a:p>
            <a:r>
              <a:rPr lang="de-DE" dirty="0" smtClean="0"/>
              <a:t>Hier steht eine Überschrift</a:t>
            </a:r>
            <a:br>
              <a:rPr lang="de-DE" dirty="0" smtClean="0"/>
            </a:br>
            <a:r>
              <a:rPr lang="de-DE" dirty="0" smtClean="0"/>
              <a:t>zu einem Thema der Präsentation</a:t>
            </a:r>
            <a:endParaRPr lang="de-DE" dirty="0"/>
          </a:p>
        </p:txBody>
      </p:sp>
      <p:sp>
        <p:nvSpPr>
          <p:cNvPr id="6" name="Bildplatzhalter 5"/>
          <p:cNvSpPr>
            <a:spLocks noGrp="1"/>
          </p:cNvSpPr>
          <p:nvPr>
            <p:ph type="pic" sz="quarter" idx="11"/>
          </p:nvPr>
        </p:nvSpPr>
        <p:spPr>
          <a:xfrm>
            <a:off x="1" y="1961917"/>
            <a:ext cx="6090511" cy="4388045"/>
          </a:xfrm>
          <a:prstGeom prst="rect">
            <a:avLst/>
          </a:prstGeom>
          <a:solidFill>
            <a:schemeClr val="bg2">
              <a:lumMod val="85000"/>
            </a:schemeClr>
          </a:solidFill>
        </p:spPr>
        <p:txBody>
          <a:bodyPr/>
          <a:lstStyle>
            <a:lvl1pPr marL="0" indent="0">
              <a:buNone/>
              <a:defRPr sz="1492"/>
            </a:lvl1pPr>
          </a:lstStyle>
          <a:p>
            <a:r>
              <a:rPr lang="de-DE" smtClean="0"/>
              <a:t>Bild durch Klicken auf Symbol hinzufügen</a:t>
            </a:r>
            <a:endParaRPr lang="de-DE" dirty="0"/>
          </a:p>
        </p:txBody>
      </p:sp>
      <p:sp>
        <p:nvSpPr>
          <p:cNvPr id="4" name="Textplatzhalter 3"/>
          <p:cNvSpPr>
            <a:spLocks noGrp="1"/>
          </p:cNvSpPr>
          <p:nvPr>
            <p:ph type="body" sz="quarter" idx="10" hasCustomPrompt="1"/>
          </p:nvPr>
        </p:nvSpPr>
        <p:spPr>
          <a:xfrm>
            <a:off x="6396033" y="1961917"/>
            <a:ext cx="5432976" cy="1871567"/>
          </a:xfrm>
          <a:prstGeom prst="rect">
            <a:avLst/>
          </a:prstGeom>
        </p:spPr>
        <p:txBody>
          <a:bodyPr/>
          <a:lstStyle>
            <a:lvl1pPr marL="0" indent="0" algn="just">
              <a:buNone/>
              <a:defRPr sz="1492"/>
            </a:lvl1pPr>
          </a:lstStyle>
          <a:p>
            <a:pPr lvl="0"/>
            <a:r>
              <a:rPr lang="de-DE" dirty="0" err="1" smtClean="0"/>
              <a:t>Porrovidi</a:t>
            </a:r>
            <a:r>
              <a:rPr lang="de-DE" dirty="0" smtClean="0"/>
              <a:t> non et </a:t>
            </a:r>
            <a:r>
              <a:rPr lang="de-DE" dirty="0" err="1" smtClean="0"/>
              <a:t>voluptium</a:t>
            </a:r>
            <a:r>
              <a:rPr lang="de-DE" dirty="0" smtClean="0"/>
              <a:t> </a:t>
            </a:r>
            <a:r>
              <a:rPr lang="de-DE" dirty="0" err="1" smtClean="0"/>
              <a:t>niet</a:t>
            </a:r>
            <a:r>
              <a:rPr lang="de-DE" dirty="0" smtClean="0"/>
              <a:t> ex </a:t>
            </a:r>
            <a:r>
              <a:rPr lang="de-DE" dirty="0" err="1" smtClean="0"/>
              <a:t>esequam</a:t>
            </a:r>
            <a:r>
              <a:rPr lang="de-DE" dirty="0" smtClean="0"/>
              <a:t> </a:t>
            </a:r>
            <a:r>
              <a:rPr lang="de-DE" dirty="0" err="1" smtClean="0"/>
              <a:t>repe</a:t>
            </a:r>
            <a:r>
              <a:rPr lang="de-DE" dirty="0" smtClean="0"/>
              <a:t> </a:t>
            </a:r>
            <a:r>
              <a:rPr lang="de-DE" dirty="0" err="1" smtClean="0"/>
              <a:t>volupta</a:t>
            </a:r>
            <a:r>
              <a:rPr lang="de-DE" dirty="0" smtClean="0"/>
              <a:t> </a:t>
            </a:r>
            <a:r>
              <a:rPr lang="de-DE" dirty="0" err="1" smtClean="0"/>
              <a:t>spelluptas</a:t>
            </a:r>
            <a:r>
              <a:rPr lang="de-DE" dirty="0" smtClean="0"/>
              <a:t> </a:t>
            </a:r>
            <a:r>
              <a:rPr lang="de-DE" dirty="0" err="1" smtClean="0"/>
              <a:t>id</a:t>
            </a:r>
            <a:r>
              <a:rPr lang="de-DE" dirty="0" smtClean="0"/>
              <a:t> </a:t>
            </a:r>
            <a:r>
              <a:rPr lang="de-DE" dirty="0" err="1" smtClean="0"/>
              <a:t>ent</a:t>
            </a:r>
            <a:r>
              <a:rPr lang="de-DE" dirty="0" smtClean="0"/>
              <a:t>. </a:t>
            </a:r>
            <a:r>
              <a:rPr lang="de-DE" dirty="0" err="1" smtClean="0"/>
              <a:t>Liquunt</a:t>
            </a:r>
            <a:r>
              <a:rPr lang="de-DE" dirty="0" smtClean="0"/>
              <a:t> </a:t>
            </a:r>
            <a:r>
              <a:rPr lang="de-DE" dirty="0" err="1" smtClean="0"/>
              <a:t>everuntur</a:t>
            </a:r>
            <a:r>
              <a:rPr lang="de-DE" dirty="0" smtClean="0"/>
              <a:t>, </a:t>
            </a:r>
            <a:r>
              <a:rPr lang="de-DE" dirty="0" err="1" smtClean="0"/>
              <a:t>susdae</a:t>
            </a:r>
            <a:r>
              <a:rPr lang="de-DE" dirty="0" smtClean="0"/>
              <a:t>. </a:t>
            </a:r>
            <a:r>
              <a:rPr lang="de-DE" dirty="0" err="1" smtClean="0"/>
              <a:t>Nemporiatio</a:t>
            </a:r>
            <a:r>
              <a:rPr lang="de-DE" dirty="0" smtClean="0"/>
              <a:t> </a:t>
            </a:r>
            <a:r>
              <a:rPr lang="de-DE" dirty="0" err="1" smtClean="0"/>
              <a:t>berferferum</a:t>
            </a:r>
            <a:r>
              <a:rPr lang="de-DE" dirty="0" smtClean="0"/>
              <a:t> </a:t>
            </a:r>
            <a:r>
              <a:rPr lang="de-DE" dirty="0" err="1" smtClean="0"/>
              <a:t>excepra</a:t>
            </a:r>
            <a:r>
              <a:rPr lang="de-DE" dirty="0" smtClean="0"/>
              <a:t> </a:t>
            </a:r>
            <a:r>
              <a:rPr lang="de-DE" dirty="0" err="1" smtClean="0"/>
              <a:t>volor</a:t>
            </a:r>
            <a:r>
              <a:rPr lang="de-DE" dirty="0" smtClean="0"/>
              <a:t> </a:t>
            </a:r>
            <a:r>
              <a:rPr lang="de-DE" dirty="0" err="1" smtClean="0"/>
              <a:t>simporit</a:t>
            </a:r>
            <a:r>
              <a:rPr lang="de-DE" dirty="0" smtClean="0"/>
              <a:t> </a:t>
            </a:r>
            <a:r>
              <a:rPr lang="de-DE" dirty="0" err="1" smtClean="0"/>
              <a:t>eos</a:t>
            </a:r>
            <a:r>
              <a:rPr lang="de-DE" dirty="0" smtClean="0"/>
              <a:t> </a:t>
            </a:r>
            <a:r>
              <a:rPr lang="de-DE" dirty="0" err="1" smtClean="0"/>
              <a:t>quibus</a:t>
            </a:r>
            <a:r>
              <a:rPr lang="de-DE" dirty="0" smtClean="0"/>
              <a:t> </a:t>
            </a:r>
            <a:r>
              <a:rPr lang="de-DE" dirty="0" err="1" smtClean="0"/>
              <a:t>nonsendiore</a:t>
            </a:r>
            <a:r>
              <a:rPr lang="de-DE" dirty="0" smtClean="0"/>
              <a:t> </a:t>
            </a:r>
            <a:r>
              <a:rPr lang="de-DE" dirty="0" err="1" smtClean="0"/>
              <a:t>venda</a:t>
            </a:r>
            <a:r>
              <a:rPr lang="de-DE" dirty="0" smtClean="0"/>
              <a:t> </a:t>
            </a:r>
            <a:r>
              <a:rPr lang="de-DE" dirty="0" err="1" smtClean="0"/>
              <a:t>cuptatios</a:t>
            </a:r>
            <a:r>
              <a:rPr lang="de-DE" dirty="0" smtClean="0"/>
              <a:t> </a:t>
            </a:r>
            <a:r>
              <a:rPr lang="de-DE" dirty="0" err="1" smtClean="0"/>
              <a:t>ium</a:t>
            </a:r>
            <a:r>
              <a:rPr lang="de-DE" dirty="0" smtClean="0"/>
              <a:t> nos </a:t>
            </a:r>
            <a:r>
              <a:rPr lang="de-DE" dirty="0" err="1" smtClean="0"/>
              <a:t>sum</a:t>
            </a:r>
            <a:r>
              <a:rPr lang="de-DE" dirty="0" smtClean="0"/>
              <a:t>, </a:t>
            </a:r>
            <a:r>
              <a:rPr lang="de-DE" dirty="0" err="1" smtClean="0"/>
              <a:t>officabo</a:t>
            </a:r>
            <a:r>
              <a:rPr lang="de-DE" dirty="0" smtClean="0"/>
              <a:t>. </a:t>
            </a:r>
            <a:r>
              <a:rPr lang="de-DE" dirty="0" err="1" smtClean="0"/>
              <a:t>Quidell</a:t>
            </a:r>
            <a:r>
              <a:rPr lang="de-DE" dirty="0" smtClean="0"/>
              <a:t> </a:t>
            </a:r>
            <a:r>
              <a:rPr lang="de-DE" dirty="0" err="1" smtClean="0"/>
              <a:t>uptae</a:t>
            </a:r>
            <a:r>
              <a:rPr lang="de-DE" dirty="0" smtClean="0"/>
              <a:t>. </a:t>
            </a:r>
            <a:r>
              <a:rPr lang="de-DE" dirty="0" err="1" smtClean="0"/>
              <a:t>Me</a:t>
            </a:r>
            <a:r>
              <a:rPr lang="de-DE" dirty="0" smtClean="0"/>
              <a:t> </a:t>
            </a:r>
            <a:r>
              <a:rPr lang="de-DE" dirty="0" err="1" smtClean="0"/>
              <a:t>vent</a:t>
            </a:r>
            <a:r>
              <a:rPr lang="de-DE" dirty="0" smtClean="0"/>
              <a:t> </a:t>
            </a:r>
            <a:r>
              <a:rPr lang="de-DE" dirty="0" err="1" smtClean="0"/>
              <a:t>ea</a:t>
            </a:r>
            <a:r>
              <a:rPr lang="de-DE" dirty="0" smtClean="0"/>
              <a:t> </a:t>
            </a:r>
            <a:r>
              <a:rPr lang="de-DE" dirty="0" err="1" smtClean="0"/>
              <a:t>volorpos</a:t>
            </a:r>
            <a:r>
              <a:rPr lang="de-DE" dirty="0" smtClean="0"/>
              <a:t> </a:t>
            </a:r>
            <a:r>
              <a:rPr lang="de-DE" dirty="0" err="1" smtClean="0"/>
              <a:t>estiasp</a:t>
            </a:r>
            <a:r>
              <a:rPr lang="de-DE" dirty="0" smtClean="0"/>
              <a:t> </a:t>
            </a:r>
            <a:r>
              <a:rPr lang="de-DE" dirty="0" err="1" smtClean="0"/>
              <a:t>ersperatem</a:t>
            </a:r>
            <a:r>
              <a:rPr lang="de-DE" dirty="0" smtClean="0"/>
              <a:t>. </a:t>
            </a:r>
            <a:r>
              <a:rPr lang="de-DE" dirty="0" err="1" smtClean="0"/>
              <a:t>Harchicit</a:t>
            </a:r>
            <a:r>
              <a:rPr lang="de-DE" dirty="0" smtClean="0"/>
              <a:t> </a:t>
            </a:r>
            <a:r>
              <a:rPr lang="de-DE" dirty="0" err="1" smtClean="0"/>
              <a:t>facculpa</a:t>
            </a:r>
            <a:r>
              <a:rPr lang="de-DE" dirty="0" smtClean="0"/>
              <a:t> </a:t>
            </a:r>
            <a:r>
              <a:rPr lang="de-DE" dirty="0" err="1" smtClean="0"/>
              <a:t>vidunti</a:t>
            </a:r>
            <a:r>
              <a:rPr lang="de-DE" dirty="0" smtClean="0"/>
              <a:t> </a:t>
            </a:r>
            <a:r>
              <a:rPr lang="de-DE" dirty="0" err="1" smtClean="0"/>
              <a:t>umquiatet</a:t>
            </a:r>
            <a:r>
              <a:rPr lang="de-DE" dirty="0" smtClean="0"/>
              <a:t>, </a:t>
            </a:r>
            <a:r>
              <a:rPr lang="de-DE" dirty="0" err="1" smtClean="0"/>
              <a:t>nobitibus</a:t>
            </a:r>
            <a:r>
              <a:rPr lang="de-DE" dirty="0" smtClean="0"/>
              <a:t> </a:t>
            </a:r>
            <a:r>
              <a:rPr lang="de-DE" dirty="0" err="1" smtClean="0"/>
              <a:t>doluptate</a:t>
            </a:r>
            <a:r>
              <a:rPr lang="de-DE" dirty="0" smtClean="0"/>
              <a:t> </a:t>
            </a:r>
            <a:r>
              <a:rPr lang="de-DE" dirty="0" err="1" smtClean="0"/>
              <a:t>quod</a:t>
            </a:r>
            <a:r>
              <a:rPr lang="de-DE" dirty="0" smtClean="0"/>
              <a:t> </a:t>
            </a:r>
            <a:r>
              <a:rPr lang="de-DE" dirty="0" err="1" smtClean="0"/>
              <a:t>molore</a:t>
            </a:r>
            <a:r>
              <a:rPr lang="de-DE" dirty="0" smtClean="0"/>
              <a:t> </a:t>
            </a:r>
            <a:r>
              <a:rPr lang="de-DE" dirty="0" err="1" smtClean="0"/>
              <a:t>dolorenis</a:t>
            </a:r>
            <a:r>
              <a:rPr lang="de-DE" dirty="0" smtClean="0"/>
              <a:t> </a:t>
            </a:r>
            <a:r>
              <a:rPr lang="de-DE" dirty="0" err="1" smtClean="0"/>
              <a:t>consed</a:t>
            </a:r>
            <a:r>
              <a:rPr lang="de-DE" dirty="0" smtClean="0"/>
              <a:t> </a:t>
            </a:r>
            <a:r>
              <a:rPr lang="de-DE" dirty="0" err="1" smtClean="0"/>
              <a:t>quia</a:t>
            </a:r>
            <a:r>
              <a:rPr lang="de-DE" dirty="0" smtClean="0"/>
              <a:t> </a:t>
            </a:r>
            <a:r>
              <a:rPr lang="de-DE" dirty="0" err="1" smtClean="0"/>
              <a:t>cus</a:t>
            </a:r>
            <a:r>
              <a:rPr lang="de-DE" dirty="0" smtClean="0"/>
              <a:t>. </a:t>
            </a:r>
          </a:p>
          <a:p>
            <a:pPr lvl="0"/>
            <a:r>
              <a:rPr lang="de-DE" dirty="0" err="1" smtClean="0"/>
              <a:t>Evelic</a:t>
            </a:r>
            <a:r>
              <a:rPr lang="de-DE" dirty="0" smtClean="0"/>
              <a:t> </a:t>
            </a:r>
            <a:r>
              <a:rPr lang="de-DE" dirty="0" err="1" smtClean="0"/>
              <a:t>temporeperum</a:t>
            </a:r>
            <a:r>
              <a:rPr lang="de-DE" dirty="0" smtClean="0"/>
              <a:t> </a:t>
            </a:r>
            <a:r>
              <a:rPr lang="de-DE" dirty="0" err="1" smtClean="0"/>
              <a:t>sequam</a:t>
            </a:r>
            <a:r>
              <a:rPr lang="de-DE" dirty="0" smtClean="0"/>
              <a:t> </a:t>
            </a:r>
            <a:r>
              <a:rPr lang="de-DE" dirty="0" err="1" smtClean="0"/>
              <a:t>reprempor</a:t>
            </a:r>
            <a:r>
              <a:rPr lang="de-DE" dirty="0" smtClean="0"/>
              <a:t> </a:t>
            </a:r>
            <a:r>
              <a:rPr lang="de-DE" dirty="0" err="1" smtClean="0"/>
              <a:t>atio</a:t>
            </a:r>
            <a:r>
              <a:rPr lang="de-DE" dirty="0" smtClean="0"/>
              <a:t>. </a:t>
            </a:r>
            <a:r>
              <a:rPr lang="de-DE" dirty="0" err="1" smtClean="0"/>
              <a:t>Vit</a:t>
            </a:r>
            <a:r>
              <a:rPr lang="de-DE" dirty="0" smtClean="0"/>
              <a:t> </a:t>
            </a:r>
            <a:r>
              <a:rPr lang="de-DE" dirty="0" err="1" smtClean="0"/>
              <a:t>qui</a:t>
            </a:r>
            <a:r>
              <a:rPr lang="de-DE" dirty="0" smtClean="0"/>
              <a:t> </a:t>
            </a:r>
            <a:r>
              <a:rPr lang="de-DE" dirty="0" err="1" smtClean="0"/>
              <a:t>tectatiati</a:t>
            </a:r>
            <a:r>
              <a:rPr lang="de-DE" dirty="0" smtClean="0"/>
              <a:t> </a:t>
            </a:r>
            <a:r>
              <a:rPr lang="de-DE" dirty="0" err="1" smtClean="0"/>
              <a:t>re</a:t>
            </a:r>
            <a:r>
              <a:rPr lang="de-DE" dirty="0" smtClean="0"/>
              <a:t> et </a:t>
            </a:r>
            <a:r>
              <a:rPr lang="de-DE" dirty="0" err="1" smtClean="0"/>
              <a:t>que</a:t>
            </a:r>
            <a:r>
              <a:rPr lang="de-DE" dirty="0" smtClean="0"/>
              <a:t> </a:t>
            </a:r>
            <a:r>
              <a:rPr lang="de-DE" dirty="0" err="1" smtClean="0"/>
              <a:t>corerum</a:t>
            </a:r>
            <a:r>
              <a:rPr lang="de-DE" dirty="0" smtClean="0"/>
              <a:t> </a:t>
            </a:r>
            <a:r>
              <a:rPr lang="de-DE" dirty="0" err="1" smtClean="0"/>
              <a:t>nistibe</a:t>
            </a:r>
            <a:r>
              <a:rPr lang="de-DE" dirty="0" smtClean="0"/>
              <a:t> </a:t>
            </a:r>
            <a:r>
              <a:rPr lang="de-DE" dirty="0" err="1" smtClean="0"/>
              <a:t>arcidi</a:t>
            </a:r>
            <a:r>
              <a:rPr lang="de-DE" dirty="0" smtClean="0"/>
              <a:t> </a:t>
            </a:r>
            <a:r>
              <a:rPr lang="de-DE" dirty="0" err="1" smtClean="0"/>
              <a:t>dictur</a:t>
            </a:r>
            <a:r>
              <a:rPr lang="de-DE" dirty="0" smtClean="0"/>
              <a:t>? </a:t>
            </a:r>
          </a:p>
        </p:txBody>
      </p:sp>
      <p:sp>
        <p:nvSpPr>
          <p:cNvPr id="7" name="Textplatzhalter 3"/>
          <p:cNvSpPr>
            <a:spLocks noGrp="1"/>
          </p:cNvSpPr>
          <p:nvPr>
            <p:ph type="body" sz="quarter" idx="12" hasCustomPrompt="1"/>
          </p:nvPr>
        </p:nvSpPr>
        <p:spPr>
          <a:xfrm>
            <a:off x="6396033" y="3889928"/>
            <a:ext cx="5432976" cy="1959022"/>
          </a:xfrm>
          <a:prstGeom prst="rect">
            <a:avLst/>
          </a:prstGeom>
        </p:spPr>
        <p:txBody>
          <a:bodyPr/>
          <a:lstStyle>
            <a:lvl1pPr marL="327927" indent="-327927" algn="just">
              <a:buFont typeface="Arial" panose="020B0604020202020204" pitchFamily="34" charset="0"/>
              <a:buChar char="•"/>
              <a:defRPr sz="1492"/>
            </a:lvl1pPr>
          </a:lstStyle>
          <a:p>
            <a:pPr lvl="0"/>
            <a:r>
              <a:rPr lang="de-DE" dirty="0" err="1" smtClean="0"/>
              <a:t>Porrovidi</a:t>
            </a:r>
            <a:r>
              <a:rPr lang="de-DE" dirty="0" smtClean="0"/>
              <a:t> non et </a:t>
            </a:r>
            <a:r>
              <a:rPr lang="de-DE" dirty="0" err="1" smtClean="0"/>
              <a:t>voluptium</a:t>
            </a:r>
            <a:r>
              <a:rPr lang="de-DE" dirty="0" smtClean="0"/>
              <a:t> </a:t>
            </a:r>
            <a:r>
              <a:rPr lang="de-DE" dirty="0" err="1" smtClean="0"/>
              <a:t>niet</a:t>
            </a:r>
            <a:r>
              <a:rPr lang="de-DE" dirty="0" smtClean="0"/>
              <a:t> ex </a:t>
            </a:r>
            <a:r>
              <a:rPr lang="de-DE" dirty="0" err="1" smtClean="0"/>
              <a:t>esequam</a:t>
            </a:r>
            <a:r>
              <a:rPr lang="de-DE" dirty="0" smtClean="0"/>
              <a:t> </a:t>
            </a:r>
            <a:r>
              <a:rPr lang="de-DE" dirty="0" err="1" smtClean="0"/>
              <a:t>repe</a:t>
            </a:r>
            <a:r>
              <a:rPr lang="de-DE" dirty="0" smtClean="0"/>
              <a:t> </a:t>
            </a:r>
            <a:r>
              <a:rPr lang="de-DE" dirty="0" err="1" smtClean="0"/>
              <a:t>volupta</a:t>
            </a:r>
            <a:r>
              <a:rPr lang="de-DE" dirty="0" smtClean="0"/>
              <a:t> </a:t>
            </a:r>
            <a:r>
              <a:rPr lang="de-DE" dirty="0" err="1" smtClean="0"/>
              <a:t>spelluptas</a:t>
            </a:r>
            <a:r>
              <a:rPr lang="de-DE" dirty="0" smtClean="0"/>
              <a:t> </a:t>
            </a:r>
            <a:r>
              <a:rPr lang="de-DE" dirty="0" err="1" smtClean="0"/>
              <a:t>id</a:t>
            </a:r>
            <a:r>
              <a:rPr lang="de-DE" dirty="0" smtClean="0"/>
              <a:t> </a:t>
            </a:r>
            <a:r>
              <a:rPr lang="de-DE" dirty="0" err="1" smtClean="0"/>
              <a:t>ent</a:t>
            </a:r>
            <a:r>
              <a:rPr lang="de-DE" dirty="0" smtClean="0"/>
              <a:t>. </a:t>
            </a:r>
            <a:r>
              <a:rPr lang="de-DE" dirty="0" err="1" smtClean="0"/>
              <a:t>Liquunt</a:t>
            </a:r>
            <a:r>
              <a:rPr lang="de-DE" dirty="0" smtClean="0"/>
              <a:t> </a:t>
            </a:r>
            <a:r>
              <a:rPr lang="de-DE" dirty="0" err="1" smtClean="0"/>
              <a:t>everuntur</a:t>
            </a:r>
            <a:r>
              <a:rPr lang="de-DE" dirty="0" smtClean="0"/>
              <a:t>, </a:t>
            </a:r>
            <a:r>
              <a:rPr lang="de-DE" dirty="0" err="1" smtClean="0"/>
              <a:t>susdae</a:t>
            </a:r>
            <a:r>
              <a:rPr lang="de-DE" dirty="0" smtClean="0"/>
              <a:t>. </a:t>
            </a:r>
          </a:p>
          <a:p>
            <a:pPr lvl="0"/>
            <a:r>
              <a:rPr lang="de-DE" dirty="0" err="1" smtClean="0"/>
              <a:t>Nemporiatio</a:t>
            </a:r>
            <a:r>
              <a:rPr lang="de-DE" dirty="0" smtClean="0"/>
              <a:t> </a:t>
            </a:r>
            <a:r>
              <a:rPr lang="de-DE" dirty="0" err="1" smtClean="0"/>
              <a:t>berferferum</a:t>
            </a:r>
            <a:r>
              <a:rPr lang="de-DE" dirty="0" smtClean="0"/>
              <a:t> </a:t>
            </a:r>
            <a:r>
              <a:rPr lang="de-DE" dirty="0" err="1" smtClean="0"/>
              <a:t>excepra</a:t>
            </a:r>
            <a:r>
              <a:rPr lang="de-DE" dirty="0" smtClean="0"/>
              <a:t> </a:t>
            </a:r>
            <a:r>
              <a:rPr lang="de-DE" dirty="0" err="1" smtClean="0"/>
              <a:t>volor</a:t>
            </a:r>
            <a:r>
              <a:rPr lang="de-DE" dirty="0" smtClean="0"/>
              <a:t> </a:t>
            </a:r>
            <a:r>
              <a:rPr lang="de-DE" dirty="0" err="1" smtClean="0"/>
              <a:t>simporit</a:t>
            </a:r>
            <a:r>
              <a:rPr lang="de-DE" dirty="0" smtClean="0"/>
              <a:t> </a:t>
            </a:r>
            <a:r>
              <a:rPr lang="de-DE" dirty="0" err="1" smtClean="0"/>
              <a:t>eos</a:t>
            </a:r>
            <a:r>
              <a:rPr lang="de-DE" dirty="0" smtClean="0"/>
              <a:t> </a:t>
            </a:r>
            <a:r>
              <a:rPr lang="de-DE" dirty="0" err="1" smtClean="0"/>
              <a:t>quibus</a:t>
            </a:r>
            <a:r>
              <a:rPr lang="de-DE" dirty="0" smtClean="0"/>
              <a:t> </a:t>
            </a:r>
            <a:r>
              <a:rPr lang="de-DE" dirty="0" err="1" smtClean="0"/>
              <a:t>nonsendiore</a:t>
            </a:r>
            <a:r>
              <a:rPr lang="de-DE" dirty="0" smtClean="0"/>
              <a:t> </a:t>
            </a:r>
            <a:r>
              <a:rPr lang="de-DE" dirty="0" err="1" smtClean="0"/>
              <a:t>venda</a:t>
            </a:r>
            <a:r>
              <a:rPr lang="de-DE" dirty="0" smtClean="0"/>
              <a:t> </a:t>
            </a:r>
            <a:r>
              <a:rPr lang="de-DE" dirty="0" err="1" smtClean="0"/>
              <a:t>cuptatios</a:t>
            </a:r>
            <a:r>
              <a:rPr lang="de-DE" dirty="0" smtClean="0"/>
              <a:t> </a:t>
            </a:r>
            <a:r>
              <a:rPr lang="de-DE" dirty="0" err="1" smtClean="0"/>
              <a:t>ium</a:t>
            </a:r>
            <a:r>
              <a:rPr lang="de-DE" dirty="0" smtClean="0"/>
              <a:t> nos </a:t>
            </a:r>
            <a:r>
              <a:rPr lang="de-DE" dirty="0" err="1" smtClean="0"/>
              <a:t>sum</a:t>
            </a:r>
            <a:r>
              <a:rPr lang="de-DE" dirty="0" smtClean="0"/>
              <a:t>, </a:t>
            </a:r>
            <a:r>
              <a:rPr lang="de-DE" dirty="0" err="1" smtClean="0"/>
              <a:t>officabo</a:t>
            </a:r>
            <a:r>
              <a:rPr lang="de-DE" dirty="0" smtClean="0"/>
              <a:t>. </a:t>
            </a:r>
          </a:p>
          <a:p>
            <a:pPr lvl="0"/>
            <a:r>
              <a:rPr lang="de-DE" dirty="0" err="1" smtClean="0"/>
              <a:t>Quidell</a:t>
            </a:r>
            <a:r>
              <a:rPr lang="de-DE" dirty="0" smtClean="0"/>
              <a:t> </a:t>
            </a:r>
            <a:r>
              <a:rPr lang="de-DE" dirty="0" err="1" smtClean="0"/>
              <a:t>uptae</a:t>
            </a:r>
            <a:r>
              <a:rPr lang="de-DE" dirty="0" smtClean="0"/>
              <a:t>. </a:t>
            </a:r>
            <a:r>
              <a:rPr lang="de-DE" dirty="0" err="1" smtClean="0"/>
              <a:t>Me</a:t>
            </a:r>
            <a:r>
              <a:rPr lang="de-DE" dirty="0" smtClean="0"/>
              <a:t> </a:t>
            </a:r>
            <a:r>
              <a:rPr lang="de-DE" dirty="0" err="1" smtClean="0"/>
              <a:t>vent</a:t>
            </a:r>
            <a:r>
              <a:rPr lang="de-DE" dirty="0" smtClean="0"/>
              <a:t> </a:t>
            </a:r>
            <a:r>
              <a:rPr lang="de-DE" dirty="0" err="1" smtClean="0"/>
              <a:t>ea</a:t>
            </a:r>
            <a:r>
              <a:rPr lang="de-DE" dirty="0" smtClean="0"/>
              <a:t> </a:t>
            </a:r>
            <a:r>
              <a:rPr lang="de-DE" dirty="0" err="1" smtClean="0"/>
              <a:t>volorpos</a:t>
            </a:r>
            <a:r>
              <a:rPr lang="de-DE" dirty="0" smtClean="0"/>
              <a:t> </a:t>
            </a:r>
            <a:r>
              <a:rPr lang="de-DE" dirty="0" err="1" smtClean="0"/>
              <a:t>estiasp</a:t>
            </a:r>
            <a:r>
              <a:rPr lang="de-DE" dirty="0" smtClean="0"/>
              <a:t> </a:t>
            </a:r>
            <a:r>
              <a:rPr lang="de-DE" dirty="0" err="1" smtClean="0"/>
              <a:t>ersperatem</a:t>
            </a:r>
            <a:r>
              <a:rPr lang="de-DE" dirty="0" smtClean="0"/>
              <a:t>. </a:t>
            </a:r>
            <a:r>
              <a:rPr lang="de-DE" dirty="0" err="1" smtClean="0"/>
              <a:t>Harchicit</a:t>
            </a:r>
            <a:r>
              <a:rPr lang="de-DE" dirty="0" smtClean="0"/>
              <a:t> </a:t>
            </a:r>
            <a:r>
              <a:rPr lang="de-DE" dirty="0" err="1" smtClean="0"/>
              <a:t>facculpa</a:t>
            </a:r>
            <a:r>
              <a:rPr lang="de-DE" dirty="0" smtClean="0"/>
              <a:t> </a:t>
            </a:r>
            <a:r>
              <a:rPr lang="de-DE" dirty="0" err="1" smtClean="0"/>
              <a:t>vidunti</a:t>
            </a:r>
            <a:r>
              <a:rPr lang="de-DE" dirty="0" smtClean="0"/>
              <a:t> </a:t>
            </a:r>
            <a:r>
              <a:rPr lang="de-DE" dirty="0" err="1" smtClean="0"/>
              <a:t>umquiatet</a:t>
            </a:r>
            <a:r>
              <a:rPr lang="de-DE" dirty="0" smtClean="0"/>
              <a:t>, </a:t>
            </a:r>
            <a:r>
              <a:rPr lang="de-DE" dirty="0" err="1" smtClean="0"/>
              <a:t>nobitibus</a:t>
            </a:r>
            <a:r>
              <a:rPr lang="de-DE" dirty="0" smtClean="0"/>
              <a:t> </a:t>
            </a:r>
            <a:r>
              <a:rPr lang="de-DE" dirty="0" err="1" smtClean="0"/>
              <a:t>doluptate</a:t>
            </a:r>
            <a:r>
              <a:rPr lang="de-DE" dirty="0" smtClean="0"/>
              <a:t> </a:t>
            </a:r>
            <a:r>
              <a:rPr lang="de-DE" dirty="0" err="1" smtClean="0"/>
              <a:t>quod</a:t>
            </a:r>
            <a:r>
              <a:rPr lang="de-DE" dirty="0" smtClean="0"/>
              <a:t> </a:t>
            </a:r>
            <a:r>
              <a:rPr lang="de-DE" dirty="0" err="1" smtClean="0"/>
              <a:t>molore</a:t>
            </a:r>
            <a:r>
              <a:rPr lang="de-DE" dirty="0" smtClean="0"/>
              <a:t> </a:t>
            </a:r>
            <a:r>
              <a:rPr lang="de-DE" dirty="0" err="1" smtClean="0"/>
              <a:t>dolorenis</a:t>
            </a:r>
            <a:r>
              <a:rPr lang="de-DE" dirty="0" smtClean="0"/>
              <a:t> </a:t>
            </a:r>
            <a:r>
              <a:rPr lang="de-DE" dirty="0" err="1" smtClean="0"/>
              <a:t>consed</a:t>
            </a:r>
            <a:r>
              <a:rPr lang="de-DE" dirty="0" smtClean="0"/>
              <a:t> </a:t>
            </a:r>
            <a:r>
              <a:rPr lang="de-DE" dirty="0" err="1" smtClean="0"/>
              <a:t>quia</a:t>
            </a:r>
            <a:r>
              <a:rPr lang="de-DE" dirty="0" smtClean="0"/>
              <a:t> </a:t>
            </a:r>
            <a:r>
              <a:rPr lang="de-DE" dirty="0" err="1" smtClean="0"/>
              <a:t>cus</a:t>
            </a:r>
            <a:r>
              <a:rPr lang="de-DE" dirty="0" smtClean="0"/>
              <a:t>. </a:t>
            </a:r>
          </a:p>
        </p:txBody>
      </p:sp>
    </p:spTree>
    <p:extLst>
      <p:ext uri="{BB962C8B-B14F-4D97-AF65-F5344CB8AC3E}">
        <p14:creationId xmlns:p14="http://schemas.microsoft.com/office/powerpoint/2010/main" val="36768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Inhaltsfolie einfa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871778" y="487470"/>
            <a:ext cx="6802386" cy="920681"/>
          </a:xfrm>
          <a:prstGeom prst="rect">
            <a:avLst/>
          </a:prstGeom>
        </p:spPr>
        <p:txBody>
          <a:bodyPr bIns="0" anchor="b" anchorCtr="0"/>
          <a:lstStyle>
            <a:lvl1pPr>
              <a:defRPr sz="2984" b="1" baseline="0">
                <a:latin typeface="Myriad Pro semibold"/>
              </a:defRPr>
            </a:lvl1pPr>
          </a:lstStyle>
          <a:p>
            <a:r>
              <a:rPr lang="de-DE" dirty="0" smtClean="0"/>
              <a:t>Hier steht eine Überschrift</a:t>
            </a:r>
            <a:br>
              <a:rPr lang="de-DE" dirty="0" smtClean="0"/>
            </a:br>
            <a:r>
              <a:rPr lang="de-DE" dirty="0" smtClean="0"/>
              <a:t>zu einem Thema der Präsentation</a:t>
            </a:r>
            <a:endParaRPr lang="de-DE" dirty="0"/>
          </a:p>
        </p:txBody>
      </p:sp>
      <p:sp>
        <p:nvSpPr>
          <p:cNvPr id="4" name="Textplatzhalter 3"/>
          <p:cNvSpPr>
            <a:spLocks noGrp="1"/>
          </p:cNvSpPr>
          <p:nvPr>
            <p:ph type="body" sz="quarter" idx="10" hasCustomPrompt="1"/>
          </p:nvPr>
        </p:nvSpPr>
        <p:spPr>
          <a:xfrm>
            <a:off x="554178" y="1961918"/>
            <a:ext cx="11180252" cy="1086265"/>
          </a:xfrm>
          <a:prstGeom prst="rect">
            <a:avLst/>
          </a:prstGeom>
        </p:spPr>
        <p:txBody>
          <a:bodyPr/>
          <a:lstStyle>
            <a:lvl1pPr marL="0" indent="0" algn="just">
              <a:buNone/>
              <a:defRPr sz="1492"/>
            </a:lvl1pPr>
          </a:lstStyle>
          <a:p>
            <a:pPr lvl="0"/>
            <a:r>
              <a:rPr lang="de-DE" dirty="0" err="1" smtClean="0"/>
              <a:t>Porrovidi</a:t>
            </a:r>
            <a:r>
              <a:rPr lang="de-DE" dirty="0" smtClean="0"/>
              <a:t> non et </a:t>
            </a:r>
            <a:r>
              <a:rPr lang="de-DE" dirty="0" err="1" smtClean="0"/>
              <a:t>voluptium</a:t>
            </a:r>
            <a:r>
              <a:rPr lang="de-DE" dirty="0" smtClean="0"/>
              <a:t> </a:t>
            </a:r>
            <a:r>
              <a:rPr lang="de-DE" dirty="0" err="1" smtClean="0"/>
              <a:t>niet</a:t>
            </a:r>
            <a:r>
              <a:rPr lang="de-DE" dirty="0" smtClean="0"/>
              <a:t> ex </a:t>
            </a:r>
            <a:r>
              <a:rPr lang="de-DE" dirty="0" err="1" smtClean="0"/>
              <a:t>esequam</a:t>
            </a:r>
            <a:r>
              <a:rPr lang="de-DE" dirty="0" smtClean="0"/>
              <a:t> </a:t>
            </a:r>
            <a:r>
              <a:rPr lang="de-DE" dirty="0" err="1" smtClean="0"/>
              <a:t>repe</a:t>
            </a:r>
            <a:r>
              <a:rPr lang="de-DE" dirty="0" smtClean="0"/>
              <a:t> </a:t>
            </a:r>
            <a:r>
              <a:rPr lang="de-DE" dirty="0" err="1" smtClean="0"/>
              <a:t>volupta</a:t>
            </a:r>
            <a:r>
              <a:rPr lang="de-DE" dirty="0" smtClean="0"/>
              <a:t> </a:t>
            </a:r>
            <a:r>
              <a:rPr lang="de-DE" dirty="0" err="1" smtClean="0"/>
              <a:t>spelluptas</a:t>
            </a:r>
            <a:r>
              <a:rPr lang="de-DE" dirty="0" smtClean="0"/>
              <a:t> </a:t>
            </a:r>
            <a:r>
              <a:rPr lang="de-DE" dirty="0" err="1" smtClean="0"/>
              <a:t>id</a:t>
            </a:r>
            <a:r>
              <a:rPr lang="de-DE" dirty="0" smtClean="0"/>
              <a:t> </a:t>
            </a:r>
            <a:r>
              <a:rPr lang="de-DE" dirty="0" err="1" smtClean="0"/>
              <a:t>ent</a:t>
            </a:r>
            <a:r>
              <a:rPr lang="de-DE" dirty="0" smtClean="0"/>
              <a:t>. </a:t>
            </a:r>
            <a:r>
              <a:rPr lang="de-DE" dirty="0" err="1" smtClean="0"/>
              <a:t>Liquunt</a:t>
            </a:r>
            <a:r>
              <a:rPr lang="de-DE" dirty="0" smtClean="0"/>
              <a:t> </a:t>
            </a:r>
            <a:r>
              <a:rPr lang="de-DE" dirty="0" err="1" smtClean="0"/>
              <a:t>everuntur</a:t>
            </a:r>
            <a:r>
              <a:rPr lang="de-DE" dirty="0" smtClean="0"/>
              <a:t>, </a:t>
            </a:r>
            <a:r>
              <a:rPr lang="de-DE" dirty="0" err="1" smtClean="0"/>
              <a:t>susdae</a:t>
            </a:r>
            <a:r>
              <a:rPr lang="de-DE" dirty="0" smtClean="0"/>
              <a:t>. </a:t>
            </a:r>
            <a:r>
              <a:rPr lang="de-DE" dirty="0" err="1" smtClean="0"/>
              <a:t>Nemporiatio</a:t>
            </a:r>
            <a:r>
              <a:rPr lang="de-DE" dirty="0" smtClean="0"/>
              <a:t> </a:t>
            </a:r>
            <a:r>
              <a:rPr lang="de-DE" dirty="0" err="1" smtClean="0"/>
              <a:t>berferferum</a:t>
            </a:r>
            <a:r>
              <a:rPr lang="de-DE" dirty="0" smtClean="0"/>
              <a:t> </a:t>
            </a:r>
            <a:r>
              <a:rPr lang="de-DE" dirty="0" err="1" smtClean="0"/>
              <a:t>excepra</a:t>
            </a:r>
            <a:r>
              <a:rPr lang="de-DE" dirty="0" smtClean="0"/>
              <a:t> </a:t>
            </a:r>
            <a:r>
              <a:rPr lang="de-DE" dirty="0" err="1" smtClean="0"/>
              <a:t>volor</a:t>
            </a:r>
            <a:r>
              <a:rPr lang="de-DE" dirty="0" smtClean="0"/>
              <a:t> </a:t>
            </a:r>
            <a:r>
              <a:rPr lang="de-DE" dirty="0" err="1" smtClean="0"/>
              <a:t>simporit</a:t>
            </a:r>
            <a:r>
              <a:rPr lang="de-DE" dirty="0" smtClean="0"/>
              <a:t> </a:t>
            </a:r>
            <a:r>
              <a:rPr lang="de-DE" dirty="0" err="1" smtClean="0"/>
              <a:t>eos</a:t>
            </a:r>
            <a:r>
              <a:rPr lang="de-DE" dirty="0" smtClean="0"/>
              <a:t> </a:t>
            </a:r>
            <a:r>
              <a:rPr lang="de-DE" dirty="0" err="1" smtClean="0"/>
              <a:t>quibus</a:t>
            </a:r>
            <a:r>
              <a:rPr lang="de-DE" dirty="0" smtClean="0"/>
              <a:t> </a:t>
            </a:r>
            <a:r>
              <a:rPr lang="de-DE" dirty="0" err="1" smtClean="0"/>
              <a:t>nonsendiore</a:t>
            </a:r>
            <a:r>
              <a:rPr lang="de-DE" dirty="0" smtClean="0"/>
              <a:t> </a:t>
            </a:r>
            <a:r>
              <a:rPr lang="de-DE" dirty="0" err="1" smtClean="0"/>
              <a:t>venda</a:t>
            </a:r>
            <a:r>
              <a:rPr lang="de-DE" dirty="0" smtClean="0"/>
              <a:t> </a:t>
            </a:r>
            <a:r>
              <a:rPr lang="de-DE" dirty="0" err="1" smtClean="0"/>
              <a:t>cuptatios</a:t>
            </a:r>
            <a:r>
              <a:rPr lang="de-DE" dirty="0" smtClean="0"/>
              <a:t> </a:t>
            </a:r>
            <a:r>
              <a:rPr lang="de-DE" dirty="0" err="1" smtClean="0"/>
              <a:t>ium</a:t>
            </a:r>
            <a:r>
              <a:rPr lang="de-DE" dirty="0" smtClean="0"/>
              <a:t> nos </a:t>
            </a:r>
            <a:r>
              <a:rPr lang="de-DE" dirty="0" err="1" smtClean="0"/>
              <a:t>sum</a:t>
            </a:r>
            <a:r>
              <a:rPr lang="de-DE" dirty="0" smtClean="0"/>
              <a:t>, </a:t>
            </a:r>
            <a:r>
              <a:rPr lang="de-DE" dirty="0" err="1" smtClean="0"/>
              <a:t>officabo</a:t>
            </a:r>
            <a:r>
              <a:rPr lang="de-DE" dirty="0" smtClean="0"/>
              <a:t>. </a:t>
            </a:r>
            <a:r>
              <a:rPr lang="de-DE" dirty="0" err="1" smtClean="0"/>
              <a:t>Quidell</a:t>
            </a:r>
            <a:r>
              <a:rPr lang="de-DE" dirty="0" smtClean="0"/>
              <a:t> </a:t>
            </a:r>
            <a:r>
              <a:rPr lang="de-DE" dirty="0" err="1" smtClean="0"/>
              <a:t>uptae</a:t>
            </a:r>
            <a:r>
              <a:rPr lang="de-DE" dirty="0" smtClean="0"/>
              <a:t>. </a:t>
            </a:r>
            <a:r>
              <a:rPr lang="de-DE" dirty="0" err="1" smtClean="0"/>
              <a:t>Me</a:t>
            </a:r>
            <a:r>
              <a:rPr lang="de-DE" dirty="0" smtClean="0"/>
              <a:t> </a:t>
            </a:r>
            <a:r>
              <a:rPr lang="de-DE" dirty="0" err="1" smtClean="0"/>
              <a:t>vent</a:t>
            </a:r>
            <a:r>
              <a:rPr lang="de-DE" dirty="0" smtClean="0"/>
              <a:t> </a:t>
            </a:r>
            <a:r>
              <a:rPr lang="de-DE" dirty="0" err="1" smtClean="0"/>
              <a:t>ea</a:t>
            </a:r>
            <a:r>
              <a:rPr lang="de-DE" dirty="0" smtClean="0"/>
              <a:t> </a:t>
            </a:r>
            <a:r>
              <a:rPr lang="de-DE" dirty="0" err="1" smtClean="0"/>
              <a:t>volorpos</a:t>
            </a:r>
            <a:r>
              <a:rPr lang="de-DE" dirty="0" smtClean="0"/>
              <a:t> </a:t>
            </a:r>
            <a:r>
              <a:rPr lang="de-DE" dirty="0" err="1" smtClean="0"/>
              <a:t>estiasp</a:t>
            </a:r>
            <a:r>
              <a:rPr lang="de-DE" dirty="0" smtClean="0"/>
              <a:t> </a:t>
            </a:r>
            <a:r>
              <a:rPr lang="de-DE" dirty="0" err="1" smtClean="0"/>
              <a:t>ersperatem</a:t>
            </a:r>
            <a:r>
              <a:rPr lang="de-DE" dirty="0" smtClean="0"/>
              <a:t>. </a:t>
            </a:r>
            <a:r>
              <a:rPr lang="de-DE" dirty="0" err="1" smtClean="0"/>
              <a:t>Harchicit</a:t>
            </a:r>
            <a:r>
              <a:rPr lang="de-DE" dirty="0" smtClean="0"/>
              <a:t> </a:t>
            </a:r>
            <a:r>
              <a:rPr lang="de-DE" dirty="0" err="1" smtClean="0"/>
              <a:t>facculpa</a:t>
            </a:r>
            <a:r>
              <a:rPr lang="de-DE" dirty="0" smtClean="0"/>
              <a:t> </a:t>
            </a:r>
            <a:r>
              <a:rPr lang="de-DE" dirty="0" err="1" smtClean="0"/>
              <a:t>vidunti</a:t>
            </a:r>
            <a:r>
              <a:rPr lang="de-DE" dirty="0" smtClean="0"/>
              <a:t> </a:t>
            </a:r>
            <a:r>
              <a:rPr lang="de-DE" dirty="0" err="1" smtClean="0"/>
              <a:t>umquiatet</a:t>
            </a:r>
            <a:r>
              <a:rPr lang="de-DE" dirty="0" smtClean="0"/>
              <a:t>, </a:t>
            </a:r>
            <a:r>
              <a:rPr lang="de-DE" dirty="0" err="1" smtClean="0"/>
              <a:t>nobitibus</a:t>
            </a:r>
            <a:r>
              <a:rPr lang="de-DE" dirty="0" smtClean="0"/>
              <a:t> </a:t>
            </a:r>
            <a:r>
              <a:rPr lang="de-DE" dirty="0" err="1" smtClean="0"/>
              <a:t>doluptate</a:t>
            </a:r>
            <a:r>
              <a:rPr lang="de-DE" dirty="0" smtClean="0"/>
              <a:t> </a:t>
            </a:r>
            <a:r>
              <a:rPr lang="de-DE" dirty="0" err="1" smtClean="0"/>
              <a:t>quod</a:t>
            </a:r>
            <a:r>
              <a:rPr lang="de-DE" dirty="0" smtClean="0"/>
              <a:t> </a:t>
            </a:r>
            <a:r>
              <a:rPr lang="de-DE" dirty="0" err="1" smtClean="0"/>
              <a:t>molore</a:t>
            </a:r>
            <a:r>
              <a:rPr lang="de-DE" dirty="0" smtClean="0"/>
              <a:t> </a:t>
            </a:r>
            <a:r>
              <a:rPr lang="de-DE" dirty="0" err="1" smtClean="0"/>
              <a:t>dolorenis</a:t>
            </a:r>
            <a:r>
              <a:rPr lang="de-DE" dirty="0" smtClean="0"/>
              <a:t> </a:t>
            </a:r>
            <a:r>
              <a:rPr lang="de-DE" dirty="0" err="1" smtClean="0"/>
              <a:t>consed</a:t>
            </a:r>
            <a:r>
              <a:rPr lang="de-DE" dirty="0" smtClean="0"/>
              <a:t> </a:t>
            </a:r>
            <a:r>
              <a:rPr lang="de-DE" dirty="0" err="1" smtClean="0"/>
              <a:t>quia</a:t>
            </a:r>
            <a:r>
              <a:rPr lang="de-DE" dirty="0" smtClean="0"/>
              <a:t> </a:t>
            </a:r>
            <a:r>
              <a:rPr lang="de-DE" dirty="0" err="1" smtClean="0"/>
              <a:t>cus</a:t>
            </a:r>
            <a:r>
              <a:rPr lang="de-DE" dirty="0" smtClean="0"/>
              <a:t>. </a:t>
            </a:r>
          </a:p>
          <a:p>
            <a:pPr lvl="0"/>
            <a:r>
              <a:rPr lang="de-DE" dirty="0" err="1" smtClean="0"/>
              <a:t>Evelic</a:t>
            </a:r>
            <a:r>
              <a:rPr lang="de-DE" dirty="0" smtClean="0"/>
              <a:t> </a:t>
            </a:r>
            <a:r>
              <a:rPr lang="de-DE" dirty="0" err="1" smtClean="0"/>
              <a:t>temporeperum</a:t>
            </a:r>
            <a:r>
              <a:rPr lang="de-DE" dirty="0" smtClean="0"/>
              <a:t> </a:t>
            </a:r>
            <a:r>
              <a:rPr lang="de-DE" dirty="0" err="1" smtClean="0"/>
              <a:t>sequam</a:t>
            </a:r>
            <a:r>
              <a:rPr lang="de-DE" dirty="0" smtClean="0"/>
              <a:t> </a:t>
            </a:r>
            <a:r>
              <a:rPr lang="de-DE" dirty="0" err="1" smtClean="0"/>
              <a:t>reprempor</a:t>
            </a:r>
            <a:r>
              <a:rPr lang="de-DE" dirty="0" smtClean="0"/>
              <a:t> </a:t>
            </a:r>
            <a:r>
              <a:rPr lang="de-DE" dirty="0" err="1" smtClean="0"/>
              <a:t>atio</a:t>
            </a:r>
            <a:r>
              <a:rPr lang="de-DE" dirty="0" smtClean="0"/>
              <a:t>. </a:t>
            </a:r>
            <a:r>
              <a:rPr lang="de-DE" dirty="0" err="1" smtClean="0"/>
              <a:t>Vit</a:t>
            </a:r>
            <a:r>
              <a:rPr lang="de-DE" dirty="0" smtClean="0"/>
              <a:t> </a:t>
            </a:r>
            <a:r>
              <a:rPr lang="de-DE" dirty="0" err="1" smtClean="0"/>
              <a:t>qui</a:t>
            </a:r>
            <a:r>
              <a:rPr lang="de-DE" dirty="0" smtClean="0"/>
              <a:t> </a:t>
            </a:r>
            <a:r>
              <a:rPr lang="de-DE" dirty="0" err="1" smtClean="0"/>
              <a:t>tectatiati</a:t>
            </a:r>
            <a:r>
              <a:rPr lang="de-DE" dirty="0" smtClean="0"/>
              <a:t> </a:t>
            </a:r>
            <a:r>
              <a:rPr lang="de-DE" dirty="0" err="1" smtClean="0"/>
              <a:t>re</a:t>
            </a:r>
            <a:r>
              <a:rPr lang="de-DE" dirty="0" smtClean="0"/>
              <a:t> et </a:t>
            </a:r>
            <a:r>
              <a:rPr lang="de-DE" dirty="0" err="1" smtClean="0"/>
              <a:t>que</a:t>
            </a:r>
            <a:r>
              <a:rPr lang="de-DE" dirty="0" smtClean="0"/>
              <a:t> </a:t>
            </a:r>
            <a:r>
              <a:rPr lang="de-DE" dirty="0" err="1" smtClean="0"/>
              <a:t>corerum</a:t>
            </a:r>
            <a:r>
              <a:rPr lang="de-DE" dirty="0" smtClean="0"/>
              <a:t> </a:t>
            </a:r>
            <a:r>
              <a:rPr lang="de-DE" dirty="0" err="1" smtClean="0"/>
              <a:t>nistibe</a:t>
            </a:r>
            <a:r>
              <a:rPr lang="de-DE" dirty="0" smtClean="0"/>
              <a:t> </a:t>
            </a:r>
            <a:r>
              <a:rPr lang="de-DE" dirty="0" err="1" smtClean="0"/>
              <a:t>arcidi</a:t>
            </a:r>
            <a:r>
              <a:rPr lang="de-DE" dirty="0" smtClean="0"/>
              <a:t> </a:t>
            </a:r>
            <a:r>
              <a:rPr lang="de-DE" dirty="0" err="1" smtClean="0"/>
              <a:t>dictur</a:t>
            </a:r>
            <a:r>
              <a:rPr lang="de-DE" dirty="0" smtClean="0"/>
              <a:t>? </a:t>
            </a:r>
          </a:p>
        </p:txBody>
      </p:sp>
      <p:sp>
        <p:nvSpPr>
          <p:cNvPr id="5" name="Inhaltsplatzhalter 4"/>
          <p:cNvSpPr>
            <a:spLocks noGrp="1"/>
          </p:cNvSpPr>
          <p:nvPr>
            <p:ph sz="quarter" idx="13"/>
          </p:nvPr>
        </p:nvSpPr>
        <p:spPr>
          <a:xfrm>
            <a:off x="554179" y="3212407"/>
            <a:ext cx="11180251" cy="2919333"/>
          </a:xfrm>
          <a:prstGeom prst="rect">
            <a:avLst/>
          </a:prstGeom>
        </p:spPr>
        <p:txBody>
          <a:bodyPr/>
          <a:lstStyle>
            <a:lvl1pPr marL="228578" indent="-228578">
              <a:buClr>
                <a:schemeClr val="tx1"/>
              </a:buClr>
              <a:buFont typeface="Wingdings" panose="05000000000000000000" pitchFamily="2" charset="2"/>
              <a:buChar char="§"/>
              <a:defRPr sz="1492"/>
            </a:lvl1pPr>
            <a:lvl2pPr marL="685735" indent="-228578">
              <a:buClr>
                <a:schemeClr val="tx1"/>
              </a:buClr>
              <a:buFont typeface="Wingdings" panose="05000000000000000000" pitchFamily="2" charset="2"/>
              <a:buChar char="§"/>
              <a:defRPr sz="1492"/>
            </a:lvl2pPr>
            <a:lvl3pPr marL="1142890" indent="-228578">
              <a:buClr>
                <a:schemeClr val="tx1"/>
              </a:buClr>
              <a:buFont typeface="Wingdings" panose="05000000000000000000" pitchFamily="2" charset="2"/>
              <a:buChar char="§"/>
              <a:defRPr sz="1492"/>
            </a:lvl3pPr>
            <a:lvl4pPr marL="1600046" indent="-228578">
              <a:buClr>
                <a:schemeClr val="tx1"/>
              </a:buClr>
              <a:buFont typeface="Wingdings" panose="05000000000000000000" pitchFamily="2" charset="2"/>
              <a:buChar char="§"/>
              <a:defRPr sz="1492"/>
            </a:lvl4pPr>
            <a:lvl5pPr marL="2057203" indent="-228578">
              <a:buClr>
                <a:schemeClr val="tx1"/>
              </a:buClr>
              <a:buFont typeface="Wingdings" panose="05000000000000000000" pitchFamily="2" charset="2"/>
              <a:buChar char="§"/>
              <a:defRPr sz="1492"/>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9834345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82426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8998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16093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40722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50632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65600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6856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10DFD-FA38-4748-90F2-5F25378C6F2C}" type="slidenum">
              <a:rPr lang="de-DE" smtClean="0"/>
              <a:t>‹Nr.›</a:t>
            </a:fld>
            <a:endParaRPr lang="de-DE"/>
          </a:p>
        </p:txBody>
      </p:sp>
    </p:spTree>
    <p:extLst>
      <p:ext uri="{BB962C8B-B14F-4D97-AF65-F5344CB8AC3E}">
        <p14:creationId xmlns:p14="http://schemas.microsoft.com/office/powerpoint/2010/main" val="377081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Freihandform 16">
            <a:extLst>
              <a:ext uri="{FF2B5EF4-FFF2-40B4-BE49-F238E27FC236}">
                <a16:creationId xmlns:a16="http://schemas.microsoft.com/office/drawing/2014/main" id="{79059244-10E2-6041-89F4-A2A87A2179B6}"/>
              </a:ext>
            </a:extLst>
          </p:cNvPr>
          <p:cNvSpPr/>
          <p:nvPr userDrawn="1"/>
        </p:nvSpPr>
        <p:spPr>
          <a:xfrm>
            <a:off x="0" y="6086923"/>
            <a:ext cx="12192030" cy="771295"/>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 name="connsiteX0" fmla="*/ 3214 w 12199717"/>
              <a:gd name="connsiteY0" fmla="*/ 1105352 h 4916239"/>
              <a:gd name="connsiteX1" fmla="*/ 0 w 12199717"/>
              <a:gd name="connsiteY1" fmla="*/ 300638 h 4916239"/>
              <a:gd name="connsiteX2" fmla="*/ 2746203 w 12199717"/>
              <a:gd name="connsiteY2" fmla="*/ 486 h 4916239"/>
              <a:gd name="connsiteX3" fmla="*/ 6073382 w 12199717"/>
              <a:gd name="connsiteY3" fmla="*/ 219691 h 4916239"/>
              <a:gd name="connsiteX4" fmla="*/ 9189938 w 12199717"/>
              <a:gd name="connsiteY4" fmla="*/ 442918 h 4916239"/>
              <a:gd name="connsiteX5" fmla="*/ 12195021 w 12199717"/>
              <a:gd name="connsiteY5" fmla="*/ 235230 h 4916239"/>
              <a:gd name="connsiteX6" fmla="*/ 12199717 w 12199717"/>
              <a:gd name="connsiteY6" fmla="*/ 4916239 h 4916239"/>
              <a:gd name="connsiteX7" fmla="*/ 3214 w 12199717"/>
              <a:gd name="connsiteY7" fmla="*/ 1105352 h 4916239"/>
              <a:gd name="connsiteX0" fmla="*/ 3214 w 12199717"/>
              <a:gd name="connsiteY0" fmla="*/ 1105352 h 2358569"/>
              <a:gd name="connsiteX1" fmla="*/ 0 w 12199717"/>
              <a:gd name="connsiteY1" fmla="*/ 300638 h 2358569"/>
              <a:gd name="connsiteX2" fmla="*/ 2746203 w 12199717"/>
              <a:gd name="connsiteY2" fmla="*/ 486 h 2358569"/>
              <a:gd name="connsiteX3" fmla="*/ 6073382 w 12199717"/>
              <a:gd name="connsiteY3" fmla="*/ 219691 h 2358569"/>
              <a:gd name="connsiteX4" fmla="*/ 9189938 w 12199717"/>
              <a:gd name="connsiteY4" fmla="*/ 442918 h 2358569"/>
              <a:gd name="connsiteX5" fmla="*/ 12195021 w 12199717"/>
              <a:gd name="connsiteY5" fmla="*/ 235230 h 2358569"/>
              <a:gd name="connsiteX6" fmla="*/ 12199717 w 12199717"/>
              <a:gd name="connsiteY6" fmla="*/ 2358569 h 2358569"/>
              <a:gd name="connsiteX7" fmla="*/ 3214 w 12199717"/>
              <a:gd name="connsiteY7" fmla="*/ 1105352 h 2358569"/>
              <a:gd name="connsiteX0" fmla="*/ 3214 w 12201243"/>
              <a:gd name="connsiteY0" fmla="*/ 1105352 h 2358569"/>
              <a:gd name="connsiteX1" fmla="*/ 0 w 12201243"/>
              <a:gd name="connsiteY1" fmla="*/ 300638 h 2358569"/>
              <a:gd name="connsiteX2" fmla="*/ 2746203 w 12201243"/>
              <a:gd name="connsiteY2" fmla="*/ 486 h 2358569"/>
              <a:gd name="connsiteX3" fmla="*/ 6073382 w 12201243"/>
              <a:gd name="connsiteY3" fmla="*/ 219691 h 2358569"/>
              <a:gd name="connsiteX4" fmla="*/ 9189938 w 12201243"/>
              <a:gd name="connsiteY4" fmla="*/ 442918 h 2358569"/>
              <a:gd name="connsiteX5" fmla="*/ 12195021 w 12201243"/>
              <a:gd name="connsiteY5" fmla="*/ 235230 h 2358569"/>
              <a:gd name="connsiteX6" fmla="*/ 12199717 w 12201243"/>
              <a:gd name="connsiteY6" fmla="*/ 2358569 h 2358569"/>
              <a:gd name="connsiteX7" fmla="*/ 3214 w 12201243"/>
              <a:gd name="connsiteY7" fmla="*/ 1105352 h 2358569"/>
              <a:gd name="connsiteX0" fmla="*/ 3214 w 12201243"/>
              <a:gd name="connsiteY0" fmla="*/ 1105352 h 1105364"/>
              <a:gd name="connsiteX1" fmla="*/ 0 w 12201243"/>
              <a:gd name="connsiteY1" fmla="*/ 300638 h 1105364"/>
              <a:gd name="connsiteX2" fmla="*/ 2746203 w 12201243"/>
              <a:gd name="connsiteY2" fmla="*/ 486 h 1105364"/>
              <a:gd name="connsiteX3" fmla="*/ 6073382 w 12201243"/>
              <a:gd name="connsiteY3" fmla="*/ 219691 h 1105364"/>
              <a:gd name="connsiteX4" fmla="*/ 9189938 w 12201243"/>
              <a:gd name="connsiteY4" fmla="*/ 442918 h 1105364"/>
              <a:gd name="connsiteX5" fmla="*/ 12195021 w 12201243"/>
              <a:gd name="connsiteY5" fmla="*/ 235230 h 1105364"/>
              <a:gd name="connsiteX6" fmla="*/ 12199717 w 12201243"/>
              <a:gd name="connsiteY6" fmla="*/ 808065 h 1105364"/>
              <a:gd name="connsiteX7" fmla="*/ 3214 w 12201243"/>
              <a:gd name="connsiteY7" fmla="*/ 1105352 h 1105364"/>
              <a:gd name="connsiteX0" fmla="*/ 3214 w 12195171"/>
              <a:gd name="connsiteY0" fmla="*/ 1105352 h 1105364"/>
              <a:gd name="connsiteX1" fmla="*/ 0 w 12195171"/>
              <a:gd name="connsiteY1" fmla="*/ 300638 h 1105364"/>
              <a:gd name="connsiteX2" fmla="*/ 2746203 w 12195171"/>
              <a:gd name="connsiteY2" fmla="*/ 486 h 1105364"/>
              <a:gd name="connsiteX3" fmla="*/ 6073382 w 12195171"/>
              <a:gd name="connsiteY3" fmla="*/ 219691 h 1105364"/>
              <a:gd name="connsiteX4" fmla="*/ 9189938 w 12195171"/>
              <a:gd name="connsiteY4" fmla="*/ 442918 h 1105364"/>
              <a:gd name="connsiteX5" fmla="*/ 12195021 w 12195171"/>
              <a:gd name="connsiteY5" fmla="*/ 235230 h 1105364"/>
              <a:gd name="connsiteX6" fmla="*/ 12175114 w 12195171"/>
              <a:gd name="connsiteY6" fmla="*/ 939280 h 1105364"/>
              <a:gd name="connsiteX7" fmla="*/ 3214 w 12195171"/>
              <a:gd name="connsiteY7" fmla="*/ 1105352 h 1105364"/>
              <a:gd name="connsiteX0" fmla="*/ 3214 w 12195212"/>
              <a:gd name="connsiteY0" fmla="*/ 1105352 h 1105364"/>
              <a:gd name="connsiteX1" fmla="*/ 0 w 12195212"/>
              <a:gd name="connsiteY1" fmla="*/ 300638 h 1105364"/>
              <a:gd name="connsiteX2" fmla="*/ 2746203 w 12195212"/>
              <a:gd name="connsiteY2" fmla="*/ 486 h 1105364"/>
              <a:gd name="connsiteX3" fmla="*/ 6073382 w 12195212"/>
              <a:gd name="connsiteY3" fmla="*/ 219691 h 1105364"/>
              <a:gd name="connsiteX4" fmla="*/ 9189938 w 12195212"/>
              <a:gd name="connsiteY4" fmla="*/ 442918 h 1105364"/>
              <a:gd name="connsiteX5" fmla="*/ 12195021 w 12195212"/>
              <a:gd name="connsiteY5" fmla="*/ 235230 h 1105364"/>
              <a:gd name="connsiteX6" fmla="*/ 12175114 w 12195212"/>
              <a:gd name="connsiteY6" fmla="*/ 939280 h 1105364"/>
              <a:gd name="connsiteX7" fmla="*/ 3214 w 12195212"/>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8"/>
              <a:gd name="connsiteX1" fmla="*/ 0 w 12195021"/>
              <a:gd name="connsiteY1" fmla="*/ 300638 h 1105368"/>
              <a:gd name="connsiteX2" fmla="*/ 2746203 w 12195021"/>
              <a:gd name="connsiteY2" fmla="*/ 486 h 1105368"/>
              <a:gd name="connsiteX3" fmla="*/ 6073382 w 12195021"/>
              <a:gd name="connsiteY3" fmla="*/ 219691 h 1105368"/>
              <a:gd name="connsiteX4" fmla="*/ 9189938 w 12195021"/>
              <a:gd name="connsiteY4" fmla="*/ 442918 h 1105368"/>
              <a:gd name="connsiteX5" fmla="*/ 12195021 w 12195021"/>
              <a:gd name="connsiteY5" fmla="*/ 235230 h 1105368"/>
              <a:gd name="connsiteX6" fmla="*/ 12187415 w 12195021"/>
              <a:gd name="connsiteY6" fmla="*/ 951582 h 1105368"/>
              <a:gd name="connsiteX7" fmla="*/ 3214 w 12195021"/>
              <a:gd name="connsiteY7" fmla="*/ 1105352 h 1105368"/>
              <a:gd name="connsiteX0" fmla="*/ 34964 w 12195021"/>
              <a:gd name="connsiteY0" fmla="*/ 1067252 h 1067269"/>
              <a:gd name="connsiteX1" fmla="*/ 0 w 12195021"/>
              <a:gd name="connsiteY1" fmla="*/ 300638 h 1067269"/>
              <a:gd name="connsiteX2" fmla="*/ 2746203 w 12195021"/>
              <a:gd name="connsiteY2" fmla="*/ 486 h 1067269"/>
              <a:gd name="connsiteX3" fmla="*/ 6073382 w 12195021"/>
              <a:gd name="connsiteY3" fmla="*/ 219691 h 1067269"/>
              <a:gd name="connsiteX4" fmla="*/ 9189938 w 12195021"/>
              <a:gd name="connsiteY4" fmla="*/ 442918 h 1067269"/>
              <a:gd name="connsiteX5" fmla="*/ 12195021 w 12195021"/>
              <a:gd name="connsiteY5" fmla="*/ 235230 h 1067269"/>
              <a:gd name="connsiteX6" fmla="*/ 12187415 w 12195021"/>
              <a:gd name="connsiteY6" fmla="*/ 951582 h 1067269"/>
              <a:gd name="connsiteX7" fmla="*/ 34964 w 12195021"/>
              <a:gd name="connsiteY7" fmla="*/ 1067252 h 1067269"/>
              <a:gd name="connsiteX0" fmla="*/ 73064 w 12195021"/>
              <a:gd name="connsiteY0" fmla="*/ 1095827 h 1095844"/>
              <a:gd name="connsiteX1" fmla="*/ 0 w 12195021"/>
              <a:gd name="connsiteY1" fmla="*/ 300638 h 1095844"/>
              <a:gd name="connsiteX2" fmla="*/ 2746203 w 12195021"/>
              <a:gd name="connsiteY2" fmla="*/ 486 h 1095844"/>
              <a:gd name="connsiteX3" fmla="*/ 6073382 w 12195021"/>
              <a:gd name="connsiteY3" fmla="*/ 219691 h 1095844"/>
              <a:gd name="connsiteX4" fmla="*/ 9189938 w 12195021"/>
              <a:gd name="connsiteY4" fmla="*/ 442918 h 1095844"/>
              <a:gd name="connsiteX5" fmla="*/ 12195021 w 12195021"/>
              <a:gd name="connsiteY5" fmla="*/ 235230 h 1095844"/>
              <a:gd name="connsiteX6" fmla="*/ 12187415 w 12195021"/>
              <a:gd name="connsiteY6" fmla="*/ 951582 h 1095844"/>
              <a:gd name="connsiteX7" fmla="*/ 73064 w 12195021"/>
              <a:gd name="connsiteY7" fmla="*/ 1095827 h 1095844"/>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4757"/>
              <a:gd name="connsiteX1" fmla="*/ 3136 w 12198157"/>
              <a:gd name="connsiteY1" fmla="*/ 300638 h 954757"/>
              <a:gd name="connsiteX2" fmla="*/ 2749339 w 12198157"/>
              <a:gd name="connsiteY2" fmla="*/ 486 h 954757"/>
              <a:gd name="connsiteX3" fmla="*/ 6076518 w 12198157"/>
              <a:gd name="connsiteY3" fmla="*/ 219691 h 954757"/>
              <a:gd name="connsiteX4" fmla="*/ 9193074 w 12198157"/>
              <a:gd name="connsiteY4" fmla="*/ 442918 h 954757"/>
              <a:gd name="connsiteX5" fmla="*/ 12198157 w 12198157"/>
              <a:gd name="connsiteY5" fmla="*/ 235230 h 954757"/>
              <a:gd name="connsiteX6" fmla="*/ 12196901 w 12198157"/>
              <a:gd name="connsiteY6" fmla="*/ 954757 h 954757"/>
              <a:gd name="connsiteX7" fmla="*/ 0 w 12198157"/>
              <a:gd name="connsiteY7" fmla="*/ 949777 h 954757"/>
              <a:gd name="connsiteX0" fmla="*/ 0 w 12200156"/>
              <a:gd name="connsiteY0" fmla="*/ 949777 h 954757"/>
              <a:gd name="connsiteX1" fmla="*/ 3136 w 12200156"/>
              <a:gd name="connsiteY1" fmla="*/ 300638 h 954757"/>
              <a:gd name="connsiteX2" fmla="*/ 2749339 w 12200156"/>
              <a:gd name="connsiteY2" fmla="*/ 486 h 954757"/>
              <a:gd name="connsiteX3" fmla="*/ 6076518 w 12200156"/>
              <a:gd name="connsiteY3" fmla="*/ 219691 h 954757"/>
              <a:gd name="connsiteX4" fmla="*/ 9193074 w 12200156"/>
              <a:gd name="connsiteY4" fmla="*/ 442918 h 954757"/>
              <a:gd name="connsiteX5" fmla="*/ 12198157 w 12200156"/>
              <a:gd name="connsiteY5" fmla="*/ 235230 h 954757"/>
              <a:gd name="connsiteX6" fmla="*/ 12196901 w 12200156"/>
              <a:gd name="connsiteY6" fmla="*/ 954757 h 954757"/>
              <a:gd name="connsiteX7" fmla="*/ 0 w 12200156"/>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59302 h 959302"/>
              <a:gd name="connsiteX1" fmla="*/ 3136 w 12199197"/>
              <a:gd name="connsiteY1" fmla="*/ 300638 h 959302"/>
              <a:gd name="connsiteX2" fmla="*/ 2749339 w 12199197"/>
              <a:gd name="connsiteY2" fmla="*/ 486 h 959302"/>
              <a:gd name="connsiteX3" fmla="*/ 6076518 w 12199197"/>
              <a:gd name="connsiteY3" fmla="*/ 219691 h 959302"/>
              <a:gd name="connsiteX4" fmla="*/ 9193074 w 12199197"/>
              <a:gd name="connsiteY4" fmla="*/ 442918 h 959302"/>
              <a:gd name="connsiteX5" fmla="*/ 12198157 w 12199197"/>
              <a:gd name="connsiteY5" fmla="*/ 235230 h 959302"/>
              <a:gd name="connsiteX6" fmla="*/ 12196901 w 12199197"/>
              <a:gd name="connsiteY6" fmla="*/ 954757 h 959302"/>
              <a:gd name="connsiteX7" fmla="*/ 0 w 12199197"/>
              <a:gd name="connsiteY7" fmla="*/ 959302 h 959302"/>
              <a:gd name="connsiteX0" fmla="*/ 29 w 12199226"/>
              <a:gd name="connsiteY0" fmla="*/ 959296 h 959296"/>
              <a:gd name="connsiteX1" fmla="*/ 0 w 12199226"/>
              <a:gd name="connsiteY1" fmla="*/ 303807 h 959296"/>
              <a:gd name="connsiteX2" fmla="*/ 2749368 w 12199226"/>
              <a:gd name="connsiteY2" fmla="*/ 480 h 959296"/>
              <a:gd name="connsiteX3" fmla="*/ 6076547 w 12199226"/>
              <a:gd name="connsiteY3" fmla="*/ 219685 h 959296"/>
              <a:gd name="connsiteX4" fmla="*/ 9193103 w 12199226"/>
              <a:gd name="connsiteY4" fmla="*/ 442912 h 959296"/>
              <a:gd name="connsiteX5" fmla="*/ 12198186 w 12199226"/>
              <a:gd name="connsiteY5" fmla="*/ 235224 h 959296"/>
              <a:gd name="connsiteX6" fmla="*/ 12196930 w 12199226"/>
              <a:gd name="connsiteY6" fmla="*/ 954751 h 959296"/>
              <a:gd name="connsiteX7" fmla="*/ 29 w 12199226"/>
              <a:gd name="connsiteY7" fmla="*/ 959296 h 959296"/>
              <a:gd name="connsiteX0" fmla="*/ 3206 w 12199226"/>
              <a:gd name="connsiteY0" fmla="*/ 1041036 h 1041036"/>
              <a:gd name="connsiteX1" fmla="*/ 0 w 12199226"/>
              <a:gd name="connsiteY1" fmla="*/ 303807 h 1041036"/>
              <a:gd name="connsiteX2" fmla="*/ 2749368 w 12199226"/>
              <a:gd name="connsiteY2" fmla="*/ 480 h 1041036"/>
              <a:gd name="connsiteX3" fmla="*/ 6076547 w 12199226"/>
              <a:gd name="connsiteY3" fmla="*/ 219685 h 1041036"/>
              <a:gd name="connsiteX4" fmla="*/ 9193103 w 12199226"/>
              <a:gd name="connsiteY4" fmla="*/ 442912 h 1041036"/>
              <a:gd name="connsiteX5" fmla="*/ 12198186 w 12199226"/>
              <a:gd name="connsiteY5" fmla="*/ 235224 h 1041036"/>
              <a:gd name="connsiteX6" fmla="*/ 12196930 w 12199226"/>
              <a:gd name="connsiteY6" fmla="*/ 954751 h 1041036"/>
              <a:gd name="connsiteX7" fmla="*/ 3206 w 12199226"/>
              <a:gd name="connsiteY7" fmla="*/ 1041036 h 1041036"/>
              <a:gd name="connsiteX0" fmla="*/ 3206 w 12199226"/>
              <a:gd name="connsiteY0" fmla="*/ 1041036 h 1045094"/>
              <a:gd name="connsiteX1" fmla="*/ 0 w 12199226"/>
              <a:gd name="connsiteY1" fmla="*/ 303807 h 1045094"/>
              <a:gd name="connsiteX2" fmla="*/ 2749368 w 12199226"/>
              <a:gd name="connsiteY2" fmla="*/ 480 h 1045094"/>
              <a:gd name="connsiteX3" fmla="*/ 6076547 w 12199226"/>
              <a:gd name="connsiteY3" fmla="*/ 219685 h 1045094"/>
              <a:gd name="connsiteX4" fmla="*/ 9193103 w 12199226"/>
              <a:gd name="connsiteY4" fmla="*/ 442912 h 1045094"/>
              <a:gd name="connsiteX5" fmla="*/ 12198186 w 12199226"/>
              <a:gd name="connsiteY5" fmla="*/ 235224 h 1045094"/>
              <a:gd name="connsiteX6" fmla="*/ 12196930 w 12199226"/>
              <a:gd name="connsiteY6" fmla="*/ 1045094 h 1045094"/>
              <a:gd name="connsiteX7" fmla="*/ 3206 w 12199226"/>
              <a:gd name="connsiteY7" fmla="*/ 1041036 h 104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226" h="1045094">
                <a:moveTo>
                  <a:pt x="3206" y="1041036"/>
                </a:moveTo>
                <a:cubicBezTo>
                  <a:pt x="4774" y="811716"/>
                  <a:pt x="688" y="536943"/>
                  <a:pt x="0" y="303807"/>
                </a:cubicBezTo>
                <a:cubicBezTo>
                  <a:pt x="538165" y="184601"/>
                  <a:pt x="1571573" y="-10944"/>
                  <a:pt x="2749368" y="480"/>
                </a:cubicBezTo>
                <a:cubicBezTo>
                  <a:pt x="4250898" y="12696"/>
                  <a:pt x="4998727" y="124772"/>
                  <a:pt x="6076547" y="219685"/>
                </a:cubicBezTo>
                <a:cubicBezTo>
                  <a:pt x="7160865" y="315170"/>
                  <a:pt x="8040139" y="419554"/>
                  <a:pt x="9193103" y="442912"/>
                </a:cubicBezTo>
                <a:cubicBezTo>
                  <a:pt x="10841934" y="426233"/>
                  <a:pt x="11152948" y="387034"/>
                  <a:pt x="12198186" y="235224"/>
                </a:cubicBezTo>
                <a:cubicBezTo>
                  <a:pt x="12200495" y="568015"/>
                  <a:pt x="12198457" y="867894"/>
                  <a:pt x="12196930" y="1045094"/>
                </a:cubicBezTo>
                <a:lnTo>
                  <a:pt x="3206" y="1041036"/>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       </a:t>
            </a:r>
          </a:p>
        </p:txBody>
      </p:sp>
      <p:sp>
        <p:nvSpPr>
          <p:cNvPr id="2" name="Titelplatzhalter 1">
            <a:extLst>
              <a:ext uri="{FF2B5EF4-FFF2-40B4-BE49-F238E27FC236}">
                <a16:creationId xmlns:a16="http://schemas.microsoft.com/office/drawing/2014/main" id="{3A071060-E526-D04D-8001-D68CAC088D90}"/>
              </a:ext>
            </a:extLst>
          </p:cNvPr>
          <p:cNvSpPr>
            <a:spLocks noGrp="1"/>
          </p:cNvSpPr>
          <p:nvPr>
            <p:ph type="title"/>
          </p:nvPr>
        </p:nvSpPr>
        <p:spPr>
          <a:xfrm>
            <a:off x="838200" y="365125"/>
            <a:ext cx="9568913"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902237B-F7CE-5940-9D25-3ECED09CC3F3}"/>
              </a:ext>
            </a:extLst>
          </p:cNvPr>
          <p:cNvSpPr>
            <a:spLocks noGrp="1"/>
          </p:cNvSpPr>
          <p:nvPr>
            <p:ph type="body" idx="1"/>
          </p:nvPr>
        </p:nvSpPr>
        <p:spPr>
          <a:xfrm>
            <a:off x="838200" y="1825625"/>
            <a:ext cx="10515600" cy="423122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6" name="Grafik 15">
            <a:extLst>
              <a:ext uri="{FF2B5EF4-FFF2-40B4-BE49-F238E27FC236}">
                <a16:creationId xmlns:a16="http://schemas.microsoft.com/office/drawing/2014/main" id="{98ABCD52-172B-6F46-8B6C-DC85284BA54D}"/>
              </a:ext>
            </a:extLst>
          </p:cNvPr>
          <p:cNvPicPr>
            <a:picLocks noChangeAspect="1"/>
          </p:cNvPicPr>
          <p:nvPr userDrawn="1"/>
        </p:nvPicPr>
        <p:blipFill>
          <a:blip r:embed="rId18"/>
          <a:stretch>
            <a:fillRect/>
          </a:stretch>
        </p:blipFill>
        <p:spPr>
          <a:xfrm>
            <a:off x="10407113" y="76034"/>
            <a:ext cx="1618931" cy="1903743"/>
          </a:xfrm>
          <a:prstGeom prst="rect">
            <a:avLst/>
          </a:prstGeom>
        </p:spPr>
      </p:pic>
      <p:sp>
        <p:nvSpPr>
          <p:cNvPr id="12" name="Fußzeilenplatzhalter 4">
            <a:extLst>
              <a:ext uri="{FF2B5EF4-FFF2-40B4-BE49-F238E27FC236}">
                <a16:creationId xmlns:a16="http://schemas.microsoft.com/office/drawing/2014/main" id="{D980A2D3-A1F0-4849-8F3C-AE4151FA19D2}"/>
              </a:ext>
            </a:extLst>
          </p:cNvPr>
          <p:cNvSpPr txBox="1">
            <a:spLocks/>
          </p:cNvSpPr>
          <p:nvPr userDrawn="1"/>
        </p:nvSpPr>
        <p:spPr>
          <a:xfrm>
            <a:off x="838200" y="6356350"/>
            <a:ext cx="2127250" cy="365125"/>
          </a:xfrm>
          <a:prstGeom prst="rect">
            <a:avLst/>
          </a:prstGeom>
        </p:spPr>
        <p:txBody>
          <a:bodyPr vert="horz" lIns="91440" tIns="45720" rIns="91440" bIns="45720" rtlCol="0" anchor="ctr"/>
          <a:lstStyle>
            <a:defPPr>
              <a:defRPr lang="de-DE"/>
            </a:defPPr>
            <a:lvl1pPr marL="0" algn="r" defTabSz="914400" rtl="0" eaLnBrk="1" latinLnBrk="0" hangingPunct="1">
              <a:defRPr sz="14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www.havelland.de</a:t>
            </a:r>
            <a:endParaRPr lang="de-DE" dirty="0"/>
          </a:p>
        </p:txBody>
      </p:sp>
      <p:sp>
        <p:nvSpPr>
          <p:cNvPr id="13" name="Foliennummernplatzhalter 5">
            <a:extLst>
              <a:ext uri="{FF2B5EF4-FFF2-40B4-BE49-F238E27FC236}">
                <a16:creationId xmlns:a16="http://schemas.microsoft.com/office/drawing/2014/main" id="{868A9E3B-3B8D-9C41-B420-709E501E8322}"/>
              </a:ext>
            </a:extLst>
          </p:cNvPr>
          <p:cNvSpPr txBox="1">
            <a:spLocks/>
          </p:cNvSpPr>
          <p:nvPr userDrawn="1"/>
        </p:nvSpPr>
        <p:spPr>
          <a:xfrm>
            <a:off x="3422650" y="6356350"/>
            <a:ext cx="9779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E79ABB-B2CB-A34C-8262-72E36D13242F}" type="slidenum">
              <a:rPr lang="de-DE" smtClean="0"/>
              <a:pPr/>
              <a:t>‹Nr.›</a:t>
            </a:fld>
            <a:endParaRPr lang="de-DE" dirty="0"/>
          </a:p>
        </p:txBody>
      </p:sp>
      <p:sp>
        <p:nvSpPr>
          <p:cNvPr id="14" name="Foliennummernplatzhalter 5">
            <a:extLst>
              <a:ext uri="{FF2B5EF4-FFF2-40B4-BE49-F238E27FC236}">
                <a16:creationId xmlns:a16="http://schemas.microsoft.com/office/drawing/2014/main" id="{D99E2915-2EAE-6E49-AD83-5D3FA1277EA9}"/>
              </a:ext>
            </a:extLst>
          </p:cNvPr>
          <p:cNvSpPr txBox="1">
            <a:spLocks/>
          </p:cNvSpPr>
          <p:nvPr userDrawn="1"/>
        </p:nvSpPr>
        <p:spPr>
          <a:xfrm>
            <a:off x="2965450" y="6359525"/>
            <a:ext cx="4572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dirty="0"/>
              <a:t>||</a:t>
            </a:r>
          </a:p>
        </p:txBody>
      </p:sp>
    </p:spTree>
    <p:extLst>
      <p:ext uri="{BB962C8B-B14F-4D97-AF65-F5344CB8AC3E}">
        <p14:creationId xmlns:p14="http://schemas.microsoft.com/office/powerpoint/2010/main" val="1510618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hf hdr="0" ftr="0" dt="0"/>
  <p:txStyles>
    <p:titleStyle>
      <a:lvl1pPr algn="l" defTabSz="914400" rtl="0" eaLnBrk="1" latinLnBrk="0" hangingPunct="1">
        <a:lnSpc>
          <a:spcPct val="90000"/>
        </a:lnSpc>
        <a:spcBef>
          <a:spcPct val="0"/>
        </a:spcBef>
        <a:buNone/>
        <a:defRPr sz="4400" kern="1200">
          <a:solidFill>
            <a:srgbClr val="0049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97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9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97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hyperlink" Target="https://mleuv.brandenburg.de/mleuv/de/land-und-ernaehrungswirtschaft/agrarpolitik/neue-gap-foerderperiode-ab-2023/direktzahlungen/" TargetMode="External"/><Relationship Id="rId2" Type="http://schemas.openxmlformats.org/officeDocument/2006/relationships/hyperlink" Target="#_Antrags&#228;nderungen_und_R&#252;cknahme"/><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xml"/><Relationship Id="rId5" Type="http://schemas.openxmlformats.org/officeDocument/2006/relationships/image" Target="../media/image129.png"/><Relationship Id="rId4" Type="http://schemas.openxmlformats.org/officeDocument/2006/relationships/image" Target="../media/image128.png"/></Relationships>
</file>

<file path=ppt/slides/_rels/slide1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6.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6.xml"/><Relationship Id="rId1" Type="http://schemas.openxmlformats.org/officeDocument/2006/relationships/tags" Target="../tags/tag10.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6.xml"/><Relationship Id="rId1" Type="http://schemas.openxmlformats.org/officeDocument/2006/relationships/tags" Target="../tags/tag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4.jp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jp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5.emf"/><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0.jpe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hyperlink" Target="#_Mindestparzellengr&#246;&#223;e__"/><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hyperlink" Target="https://service.brandenburg.de/service/de/adressen/weitere-verzeichnisse/verzeichnisliste/~landwirtschaft-beraterinnen-und-berater"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8.1F487D40"/><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0.9CC09630"/><Relationship Id="rId2" Type="http://schemas.openxmlformats.org/officeDocument/2006/relationships/image" Target="../media/image79.C1C4D290"/><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91.9CC09630"/><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2" Type="http://schemas.openxmlformats.org/officeDocument/2006/relationships/image" Target="../media/image96.10DD0350"/><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99.190DB920"/><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00.2D213040"/><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3" y="-12089"/>
            <a:ext cx="12213493" cy="6870090"/>
          </a:xfrm>
          <a:prstGeom prst="rect">
            <a:avLst/>
          </a:prstGeom>
        </p:spPr>
      </p:pic>
      <p:sp>
        <p:nvSpPr>
          <p:cNvPr id="5" name="Titel 4"/>
          <p:cNvSpPr>
            <a:spLocks noGrp="1"/>
          </p:cNvSpPr>
          <p:nvPr>
            <p:ph type="ctrTitle"/>
          </p:nvPr>
        </p:nvSpPr>
        <p:spPr>
          <a:xfrm>
            <a:off x="486507" y="2732820"/>
            <a:ext cx="9144000" cy="2387600"/>
          </a:xfrm>
          <a:ln w="19050">
            <a:solidFill>
              <a:srgbClr val="FFFF00"/>
            </a:solidFill>
          </a:ln>
          <a:effectLst>
            <a:outerShdw blurRad="50800" dist="38100" dir="8100000" algn="tr" rotWithShape="0">
              <a:prstClr val="black">
                <a:alpha val="40000"/>
              </a:prstClr>
            </a:outerShdw>
          </a:effectLst>
        </p:spPr>
        <p:txBody>
          <a:bodyPr>
            <a:normAutofit fontScale="90000"/>
          </a:bodyPr>
          <a:lstStyle/>
          <a:p>
            <a:r>
              <a:rPr lang="de-DE" dirty="0" smtClean="0"/>
              <a:t/>
            </a:r>
            <a:br>
              <a:rPr lang="de-DE" dirty="0" smtClean="0"/>
            </a:br>
            <a:r>
              <a:rPr lang="de-DE" dirty="0"/>
              <a:t/>
            </a:r>
            <a:br>
              <a:rPr lang="de-DE" dirty="0"/>
            </a:br>
            <a:r>
              <a:rPr lang="de-DE" b="1" dirty="0" smtClean="0"/>
              <a:t>Agrarförderung 2025 </a:t>
            </a:r>
            <a:r>
              <a:rPr lang="de-DE" dirty="0" smtClean="0"/>
              <a:t> </a:t>
            </a:r>
            <a:br>
              <a:rPr lang="de-DE" dirty="0" smtClean="0"/>
            </a:br>
            <a:r>
              <a:rPr lang="de-DE" sz="4400" b="1" dirty="0" smtClean="0">
                <a:solidFill>
                  <a:srgbClr val="00B0F0"/>
                </a:solidFill>
              </a:rPr>
              <a:t>Aktuelle Informationen zu Änderungen der Gemeinsamen Agrarpolitik</a:t>
            </a:r>
            <a:endParaRPr lang="de-DE" sz="4400" b="1" dirty="0">
              <a:solidFill>
                <a:srgbClr val="00B0F0"/>
              </a:solidFill>
            </a:endParaRPr>
          </a:p>
        </p:txBody>
      </p:sp>
    </p:spTree>
    <p:extLst>
      <p:ext uri="{BB962C8B-B14F-4D97-AF65-F5344CB8AC3E}">
        <p14:creationId xmlns:p14="http://schemas.microsoft.com/office/powerpoint/2010/main" val="2966664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266461" y="2391508"/>
            <a:ext cx="7705969" cy="1938992"/>
          </a:xfrm>
          <a:prstGeom prst="rect">
            <a:avLst/>
          </a:prstGeom>
          <a:solidFill>
            <a:srgbClr val="FFFF99"/>
          </a:solidFill>
        </p:spPr>
        <p:txBody>
          <a:bodyPr wrap="square" rtlCol="0">
            <a:spAutoFit/>
          </a:bodyPr>
          <a:lstStyle/>
          <a:p>
            <a:r>
              <a:rPr lang="de-DE" sz="4000" b="1" dirty="0" smtClean="0"/>
              <a:t>Worin bestehen nun die Unterschiede zwischen den Antragsjahren 2023 und 2024?</a:t>
            </a:r>
            <a:endParaRPr lang="de-DE" sz="4000" b="1" dirty="0"/>
          </a:p>
        </p:txBody>
      </p:sp>
      <p:sp>
        <p:nvSpPr>
          <p:cNvPr id="5" name="Textfeld 4"/>
          <p:cNvSpPr txBox="1"/>
          <p:nvPr/>
        </p:nvSpPr>
        <p:spPr>
          <a:xfrm>
            <a:off x="2266461" y="5126892"/>
            <a:ext cx="6541477" cy="1292662"/>
          </a:xfrm>
          <a:prstGeom prst="rect">
            <a:avLst/>
          </a:prstGeom>
          <a:solidFill>
            <a:schemeClr val="accent1"/>
          </a:solidFill>
        </p:spPr>
        <p:txBody>
          <a:bodyPr wrap="square" rtlCol="0">
            <a:spAutoFit/>
          </a:bodyPr>
          <a:lstStyle/>
          <a:p>
            <a:r>
              <a:rPr lang="de-DE" sz="2000" b="1" dirty="0">
                <a:solidFill>
                  <a:schemeClr val="bg1"/>
                </a:solidFill>
              </a:rPr>
              <a:t>Welche Situation konkret bei den einzelnen Fördertatbeständen der Direktzahlungen entstanden ist, kann man der nachfolgenden Tabelle entnehmen:</a:t>
            </a:r>
          </a:p>
          <a:p>
            <a:endParaRPr lang="de-DE" dirty="0"/>
          </a:p>
        </p:txBody>
      </p:sp>
    </p:spTree>
    <p:extLst>
      <p:ext uri="{BB962C8B-B14F-4D97-AF65-F5344CB8AC3E}">
        <p14:creationId xmlns:p14="http://schemas.microsoft.com/office/powerpoint/2010/main" val="9514633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005445" y="1388108"/>
            <a:ext cx="8890551" cy="5026940"/>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flipV="1">
            <a:off x="5400431" y="3196492"/>
            <a:ext cx="3673231" cy="15631"/>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681823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995054" y="1698358"/>
            <a:ext cx="8952472" cy="48985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30748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11927" y="1365572"/>
            <a:ext cx="9356870" cy="51953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66304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80753" y="1484524"/>
            <a:ext cx="9208787" cy="50872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80322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74414" y="1413418"/>
            <a:ext cx="9112686" cy="4974356"/>
          </a:xfrm>
          <a:prstGeom prst="rect">
            <a:avLst/>
          </a:prstGeom>
          <a:ln>
            <a:noFill/>
          </a:ln>
          <a:effectLst>
            <a:outerShdw blurRad="190500" algn="tl" rotWithShape="0">
              <a:srgbClr val="000000">
                <a:alpha val="70000"/>
              </a:srgbClr>
            </a:outerShdw>
          </a:effectLst>
        </p:spPr>
      </p:pic>
      <p:sp>
        <p:nvSpPr>
          <p:cNvPr id="3" name="Textfeld 2"/>
          <p:cNvSpPr txBox="1"/>
          <p:nvPr/>
        </p:nvSpPr>
        <p:spPr>
          <a:xfrm>
            <a:off x="7229231" y="304800"/>
            <a:ext cx="3735754" cy="923330"/>
          </a:xfrm>
          <a:prstGeom prst="rect">
            <a:avLst/>
          </a:prstGeom>
          <a:solidFill>
            <a:srgbClr val="92D050"/>
          </a:solidFill>
        </p:spPr>
        <p:txBody>
          <a:bodyPr wrap="square" rtlCol="0">
            <a:spAutoFit/>
          </a:bodyPr>
          <a:lstStyle/>
          <a:p>
            <a:r>
              <a:rPr lang="de-DE" dirty="0" smtClean="0"/>
              <a:t>Bei stärkerer Hangneigung vergrößern sich die einzuhaltenden Abstände weiter</a:t>
            </a:r>
            <a:endParaRPr lang="de-DE" dirty="0"/>
          </a:p>
        </p:txBody>
      </p:sp>
    </p:spTree>
    <p:extLst>
      <p:ext uri="{BB962C8B-B14F-4D97-AF65-F5344CB8AC3E}">
        <p14:creationId xmlns:p14="http://schemas.microsoft.com/office/powerpoint/2010/main" val="24829104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858552" y="2500447"/>
            <a:ext cx="6079748" cy="3321716"/>
          </a:xfrm>
          <a:prstGeom prst="rect">
            <a:avLst/>
          </a:prstGeom>
          <a:ln>
            <a:noFill/>
          </a:ln>
          <a:effectLst>
            <a:outerShdw blurRad="190500" algn="tl" rotWithShape="0">
              <a:srgbClr val="000000">
                <a:alpha val="70000"/>
              </a:srgbClr>
            </a:outerShdw>
          </a:effectLst>
        </p:spPr>
      </p:pic>
      <p:cxnSp>
        <p:nvCxnSpPr>
          <p:cNvPr id="3" name="Gerader Verbinder 2"/>
          <p:cNvCxnSpPr/>
          <p:nvPr/>
        </p:nvCxnSpPr>
        <p:spPr>
          <a:xfrm flipV="1">
            <a:off x="3298092" y="5423877"/>
            <a:ext cx="2461846" cy="31261"/>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346175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057399" y="1449334"/>
            <a:ext cx="8871955" cy="4946238"/>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a:off x="9175262" y="2313354"/>
            <a:ext cx="1078523"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0058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84663" y="1456142"/>
            <a:ext cx="9061585" cy="4995706"/>
          </a:xfrm>
          <a:prstGeom prst="rect">
            <a:avLst/>
          </a:prstGeom>
          <a:ln>
            <a:noFill/>
          </a:ln>
          <a:effectLst>
            <a:outerShdw blurRad="190500" algn="tl" rotWithShape="0">
              <a:srgbClr val="000000">
                <a:alpha val="70000"/>
              </a:srgbClr>
            </a:outerShdw>
          </a:effectLst>
        </p:spPr>
      </p:pic>
      <p:sp>
        <p:nvSpPr>
          <p:cNvPr id="3" name="Pfeil nach links 2"/>
          <p:cNvSpPr/>
          <p:nvPr/>
        </p:nvSpPr>
        <p:spPr>
          <a:xfrm>
            <a:off x="10652369" y="3571631"/>
            <a:ext cx="758093" cy="3751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links 3"/>
          <p:cNvSpPr/>
          <p:nvPr/>
        </p:nvSpPr>
        <p:spPr>
          <a:xfrm>
            <a:off x="10772710" y="5103446"/>
            <a:ext cx="637752" cy="10279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7338646" y="351692"/>
            <a:ext cx="3806092" cy="646331"/>
          </a:xfrm>
          <a:prstGeom prst="rect">
            <a:avLst/>
          </a:prstGeom>
          <a:solidFill>
            <a:srgbClr val="FFFF99"/>
          </a:solidFill>
        </p:spPr>
        <p:txBody>
          <a:bodyPr wrap="square" rtlCol="0">
            <a:spAutoFit/>
          </a:bodyPr>
          <a:lstStyle/>
          <a:p>
            <a:r>
              <a:rPr lang="de-DE" dirty="0" smtClean="0"/>
              <a:t>Die </a:t>
            </a:r>
            <a:r>
              <a:rPr lang="de-DE" b="1" dirty="0" smtClean="0"/>
              <a:t>Pfeile</a:t>
            </a:r>
            <a:r>
              <a:rPr lang="de-DE" dirty="0" smtClean="0"/>
              <a:t> zeigen die aktuelle Relevanz </a:t>
            </a:r>
            <a:r>
              <a:rPr lang="de-DE" b="1" dirty="0" smtClean="0"/>
              <a:t>in der </a:t>
            </a:r>
            <a:r>
              <a:rPr lang="de-DE" b="1" u="sng" dirty="0" smtClean="0"/>
              <a:t>jetzigen</a:t>
            </a:r>
            <a:r>
              <a:rPr lang="de-DE" b="1" dirty="0" smtClean="0"/>
              <a:t> Jahreszeit</a:t>
            </a:r>
            <a:endParaRPr lang="de-DE" b="1" dirty="0"/>
          </a:p>
        </p:txBody>
      </p:sp>
      <p:cxnSp>
        <p:nvCxnSpPr>
          <p:cNvPr id="7" name="Gerader Verbinder 6"/>
          <p:cNvCxnSpPr/>
          <p:nvPr/>
        </p:nvCxnSpPr>
        <p:spPr>
          <a:xfrm flipV="1">
            <a:off x="9261231" y="2282092"/>
            <a:ext cx="1117600" cy="7816"/>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152694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719558" y="1641339"/>
            <a:ext cx="8419498" cy="4792761"/>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a:off x="6361722" y="2985478"/>
            <a:ext cx="3016740" cy="7814"/>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flipV="1">
            <a:off x="8253046" y="2461846"/>
            <a:ext cx="2289908" cy="2344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437342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95054" y="1568025"/>
            <a:ext cx="9032142" cy="4998124"/>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a:off x="2321169" y="3110523"/>
            <a:ext cx="2196123"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6" name="Gerader Verbinder 5"/>
          <p:cNvCxnSpPr/>
          <p:nvPr/>
        </p:nvCxnSpPr>
        <p:spPr>
          <a:xfrm flipV="1">
            <a:off x="4267200" y="4439138"/>
            <a:ext cx="1070708" cy="781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1" name="Gerader Verbinder 10"/>
          <p:cNvCxnSpPr/>
          <p:nvPr/>
        </p:nvCxnSpPr>
        <p:spPr>
          <a:xfrm>
            <a:off x="9401908" y="4712677"/>
            <a:ext cx="1062892" cy="7815"/>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3" name="Gerader Verbinder 12"/>
          <p:cNvCxnSpPr/>
          <p:nvPr/>
        </p:nvCxnSpPr>
        <p:spPr>
          <a:xfrm>
            <a:off x="8112369" y="4947138"/>
            <a:ext cx="1289539" cy="781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5" name="Gerader Verbinder 14"/>
          <p:cNvCxnSpPr/>
          <p:nvPr/>
        </p:nvCxnSpPr>
        <p:spPr>
          <a:xfrm flipV="1">
            <a:off x="2930769" y="5416062"/>
            <a:ext cx="1336431" cy="7817"/>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0" name="Gerader Verbinder 19"/>
          <p:cNvCxnSpPr/>
          <p:nvPr/>
        </p:nvCxnSpPr>
        <p:spPr>
          <a:xfrm flipV="1">
            <a:off x="2930769" y="5666154"/>
            <a:ext cx="1195754" cy="1563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2" name="Gerader Verbinder 21"/>
          <p:cNvCxnSpPr/>
          <p:nvPr/>
        </p:nvCxnSpPr>
        <p:spPr>
          <a:xfrm>
            <a:off x="4642338" y="3352800"/>
            <a:ext cx="2375877"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3" name="Textfeld 2"/>
          <p:cNvSpPr txBox="1"/>
          <p:nvPr/>
        </p:nvSpPr>
        <p:spPr>
          <a:xfrm>
            <a:off x="7362092" y="375138"/>
            <a:ext cx="3665104" cy="646331"/>
          </a:xfrm>
          <a:prstGeom prst="rect">
            <a:avLst/>
          </a:prstGeom>
          <a:solidFill>
            <a:srgbClr val="FFFF99"/>
          </a:solidFill>
        </p:spPr>
        <p:txBody>
          <a:bodyPr wrap="square" rtlCol="0">
            <a:spAutoFit/>
          </a:bodyPr>
          <a:lstStyle/>
          <a:p>
            <a:r>
              <a:rPr lang="de-DE" b="1" dirty="0" smtClean="0"/>
              <a:t>Und nun für die </a:t>
            </a:r>
            <a:r>
              <a:rPr lang="de-DE" b="1" u="sng" dirty="0" smtClean="0"/>
              <a:t>produktiven</a:t>
            </a:r>
            <a:r>
              <a:rPr lang="de-DE" b="1" dirty="0" smtClean="0"/>
              <a:t> Flächen …</a:t>
            </a:r>
            <a:endParaRPr lang="de-DE" b="1" dirty="0"/>
          </a:p>
        </p:txBody>
      </p:sp>
      <p:cxnSp>
        <p:nvCxnSpPr>
          <p:cNvPr id="7" name="Gerader Verbinder 6"/>
          <p:cNvCxnSpPr/>
          <p:nvPr/>
        </p:nvCxnSpPr>
        <p:spPr>
          <a:xfrm flipV="1">
            <a:off x="7940431" y="2375877"/>
            <a:ext cx="2438400" cy="15631"/>
          </a:xfrm>
          <a:prstGeom prst="line">
            <a:avLst/>
          </a:prstGeom>
          <a:ln w="571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11530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0" y="26085"/>
            <a:ext cx="12192000" cy="6774765"/>
          </a:xfrm>
          <a:prstGeom prst="rect">
            <a:avLst/>
          </a:prstGeom>
          <a:ln>
            <a:noFill/>
          </a:ln>
          <a:effectLst>
            <a:outerShdw blurRad="190500" algn="tl" rotWithShape="0">
              <a:srgbClr val="000000">
                <a:alpha val="70000"/>
              </a:srgbClr>
            </a:outerShdw>
          </a:effectLst>
        </p:spPr>
      </p:pic>
      <p:sp>
        <p:nvSpPr>
          <p:cNvPr id="2" name="Rechteck 1"/>
          <p:cNvSpPr/>
          <p:nvPr/>
        </p:nvSpPr>
        <p:spPr>
          <a:xfrm>
            <a:off x="10996246" y="6127262"/>
            <a:ext cx="1023816" cy="562707"/>
          </a:xfrm>
          <a:prstGeom prst="rect">
            <a:avLst/>
          </a:prstGeom>
          <a:solidFill>
            <a:srgbClr val="BBCC13"/>
          </a:solidFill>
          <a:ln>
            <a:solidFill>
              <a:srgbClr val="BBC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91440" y="3585039"/>
            <a:ext cx="3154680" cy="2677656"/>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de-DE" sz="1400" dirty="0" smtClean="0">
                <a:solidFill>
                  <a:srgbClr val="C00000"/>
                </a:solidFill>
              </a:rPr>
              <a:t>Die erhöhte Teilnahmen an ÖR1a, ÖR2, ÖR5 &amp; ÖR6 gleichen die geringen Fördersätze und gesunkenen Antragsflächen nahezu aus</a:t>
            </a:r>
          </a:p>
          <a:p>
            <a:pPr marL="285750" indent="-285750">
              <a:buFont typeface="Wingdings" panose="05000000000000000000" pitchFamily="2" charset="2"/>
              <a:buChar char="Ø"/>
            </a:pPr>
            <a:r>
              <a:rPr lang="de-DE" sz="1400" dirty="0" smtClean="0">
                <a:solidFill>
                  <a:srgbClr val="C00000"/>
                </a:solidFill>
              </a:rPr>
              <a:t>Was schmerzt ist die Absenkung der EGS infolge der gesteigerten Umverteilung von der 1. in die 2. Säule der GAP mit Auswirkungen von ca. </a:t>
            </a:r>
            <a:r>
              <a:rPr lang="de-DE" sz="1400" b="1" u="sng" dirty="0" smtClean="0">
                <a:solidFill>
                  <a:srgbClr val="C00000"/>
                </a:solidFill>
              </a:rPr>
              <a:t>1,1 Mio. € </a:t>
            </a:r>
            <a:r>
              <a:rPr lang="de-DE" sz="1400" dirty="0" smtClean="0">
                <a:solidFill>
                  <a:srgbClr val="C00000"/>
                </a:solidFill>
              </a:rPr>
              <a:t>im Landkreis HVL, trotz erhöhter Teilhabe an den Ökoreglungen</a:t>
            </a:r>
            <a:endParaRPr lang="de-DE" sz="1400" dirty="0">
              <a:solidFill>
                <a:srgbClr val="C00000"/>
              </a:solidFill>
            </a:endParaRPr>
          </a:p>
        </p:txBody>
      </p:sp>
      <p:sp>
        <p:nvSpPr>
          <p:cNvPr id="7" name="Pfeil nach rechts 6"/>
          <p:cNvSpPr/>
          <p:nvPr/>
        </p:nvSpPr>
        <p:spPr>
          <a:xfrm>
            <a:off x="114300" y="3596469"/>
            <a:ext cx="297180" cy="34688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p:cNvSpPr/>
          <p:nvPr/>
        </p:nvSpPr>
        <p:spPr>
          <a:xfrm>
            <a:off x="129540" y="4628979"/>
            <a:ext cx="297180" cy="34688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91639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02961" y="1641459"/>
            <a:ext cx="8882330" cy="4929946"/>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flipV="1">
            <a:off x="4931508" y="2407138"/>
            <a:ext cx="2227384" cy="15631"/>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97010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948324" y="2513921"/>
            <a:ext cx="10212225" cy="3534268"/>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flipV="1">
            <a:off x="4095262" y="3516923"/>
            <a:ext cx="2461846" cy="31262"/>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55144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84664" y="1460415"/>
            <a:ext cx="9184106" cy="5070662"/>
          </a:xfrm>
          <a:prstGeom prst="rect">
            <a:avLst/>
          </a:prstGeom>
        </p:spPr>
      </p:pic>
      <p:cxnSp>
        <p:nvCxnSpPr>
          <p:cNvPr id="4" name="Gerader Verbinder 3"/>
          <p:cNvCxnSpPr/>
          <p:nvPr/>
        </p:nvCxnSpPr>
        <p:spPr>
          <a:xfrm flipV="1">
            <a:off x="4775200" y="2266462"/>
            <a:ext cx="2243015" cy="23446"/>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7230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17173" y="1370069"/>
            <a:ext cx="8875413" cy="4835856"/>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flipV="1">
            <a:off x="5033108" y="2117969"/>
            <a:ext cx="2094523" cy="7816"/>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16874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63882" y="1508849"/>
            <a:ext cx="8814781" cy="5084149"/>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flipV="1">
            <a:off x="4712677" y="2422769"/>
            <a:ext cx="2125785" cy="7816"/>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9623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098964" y="1656253"/>
            <a:ext cx="8799202" cy="49505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496621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89924" y="2370569"/>
            <a:ext cx="10040751" cy="41534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88723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95391" y="1719740"/>
            <a:ext cx="8589729" cy="4955203"/>
          </a:xfrm>
          <a:prstGeom prst="rect">
            <a:avLst/>
          </a:prstGeom>
          <a:solidFill>
            <a:schemeClr val="bg2"/>
          </a:solidFill>
          <a:effectLst>
            <a:outerShdw blurRad="50800" dist="38100" dir="18900000" algn="bl" rotWithShape="0">
              <a:prstClr val="black">
                <a:alpha val="40000"/>
              </a:prstClr>
            </a:outerShdw>
          </a:effectLst>
        </p:spPr>
        <p:txBody>
          <a:bodyPr wrap="square" rtlCol="0">
            <a:spAutoFit/>
          </a:bodyPr>
          <a:lstStyle/>
          <a:p>
            <a:r>
              <a:rPr lang="de-DE" sz="2400" b="1" u="sng" dirty="0" smtClean="0">
                <a:solidFill>
                  <a:srgbClr val="C00000"/>
                </a:solidFill>
              </a:rPr>
              <a:t>Ebenfalls wichtig und anders als gewohnt:</a:t>
            </a:r>
          </a:p>
          <a:p>
            <a:r>
              <a:rPr lang="de-DE" dirty="0" smtClean="0"/>
              <a:t>Das Ende des Kalenderjahres 2025 wird für die Ämter eine besondere </a:t>
            </a:r>
            <a:r>
              <a:rPr lang="de-DE" sz="2400" b="1" dirty="0" smtClean="0"/>
              <a:t>Arbeitsspitze</a:t>
            </a:r>
            <a:r>
              <a:rPr lang="de-DE" dirty="0" smtClean="0"/>
              <a:t>:</a:t>
            </a:r>
          </a:p>
          <a:p>
            <a:r>
              <a:rPr lang="de-DE" b="1" dirty="0" smtClean="0">
                <a:solidFill>
                  <a:srgbClr val="0070C0"/>
                </a:solidFill>
              </a:rPr>
              <a:t>Gezahlt werden sollen / soll dann für…</a:t>
            </a:r>
          </a:p>
          <a:p>
            <a:pPr marL="285750" indent="-285750">
              <a:buFontTx/>
              <a:buChar char="-"/>
            </a:pPr>
            <a:r>
              <a:rPr lang="de-DE" dirty="0" smtClean="0"/>
              <a:t>die Direktzahlungen 2025 </a:t>
            </a:r>
            <a:r>
              <a:rPr lang="de-DE" b="1" dirty="0" smtClean="0"/>
              <a:t>FP 223</a:t>
            </a:r>
          </a:p>
          <a:p>
            <a:pPr marL="285750" indent="-285750">
              <a:buFontTx/>
              <a:buChar char="-"/>
            </a:pPr>
            <a:r>
              <a:rPr lang="de-DE" dirty="0" smtClean="0"/>
              <a:t>die Ausgleichzulage für benachteiligte Gebiete 2025 </a:t>
            </a:r>
            <a:r>
              <a:rPr lang="de-DE" b="1" dirty="0" smtClean="0"/>
              <a:t>FP 3315</a:t>
            </a:r>
          </a:p>
          <a:p>
            <a:pPr marL="285750" indent="-285750">
              <a:buFontTx/>
              <a:buChar char="-"/>
            </a:pPr>
            <a:r>
              <a:rPr lang="de-DE" dirty="0"/>
              <a:t>f</a:t>
            </a:r>
            <a:r>
              <a:rPr lang="de-DE" dirty="0" smtClean="0"/>
              <a:t>ür die Ackerrandstreifen 2025 / </a:t>
            </a:r>
            <a:r>
              <a:rPr lang="de-DE" b="1" dirty="0" smtClean="0"/>
              <a:t>FP 890</a:t>
            </a:r>
          </a:p>
          <a:p>
            <a:pPr marL="285750" indent="-285750">
              <a:buFontTx/>
              <a:buChar char="-"/>
            </a:pPr>
            <a:r>
              <a:rPr lang="de-DE" dirty="0"/>
              <a:t>f</a:t>
            </a:r>
            <a:r>
              <a:rPr lang="de-DE" dirty="0" smtClean="0"/>
              <a:t>ür den Insektenschutz in NSG 2025 auf Acker und Dauerkulturflächen/ </a:t>
            </a:r>
            <a:r>
              <a:rPr lang="de-DE" b="1" dirty="0" smtClean="0"/>
              <a:t>FP 40</a:t>
            </a:r>
          </a:p>
          <a:p>
            <a:pPr marL="285750" indent="-285750">
              <a:buFontTx/>
              <a:buChar char="-"/>
            </a:pPr>
            <a:endParaRPr lang="de-DE" b="1" dirty="0" smtClean="0"/>
          </a:p>
          <a:p>
            <a:r>
              <a:rPr lang="de-DE" b="1" dirty="0" smtClean="0">
                <a:solidFill>
                  <a:srgbClr val="C00000"/>
                </a:solidFill>
              </a:rPr>
              <a:t>und NEU  </a:t>
            </a:r>
            <a:r>
              <a:rPr lang="de-DE" b="1" u="sng" dirty="0" smtClean="0">
                <a:solidFill>
                  <a:srgbClr val="C00000"/>
                </a:solidFill>
              </a:rPr>
              <a:t>zusätzlich und annähernd zeitgleich</a:t>
            </a:r>
            <a:r>
              <a:rPr lang="de-DE" b="1" dirty="0" smtClean="0">
                <a:solidFill>
                  <a:srgbClr val="C00000"/>
                </a:solidFill>
              </a:rPr>
              <a:t>…</a:t>
            </a:r>
          </a:p>
          <a:p>
            <a:pPr marL="285750" indent="-285750">
              <a:buFontTx/>
              <a:buChar char="-"/>
            </a:pPr>
            <a:r>
              <a:rPr lang="de-DE" dirty="0"/>
              <a:t>d</a:t>
            </a:r>
            <a:r>
              <a:rPr lang="de-DE" dirty="0" smtClean="0"/>
              <a:t>ie Einkommensausgleich in Schutzgebieten (Grünland) / </a:t>
            </a:r>
            <a:r>
              <a:rPr lang="de-DE" b="1" dirty="0" smtClean="0"/>
              <a:t>FP 50</a:t>
            </a:r>
          </a:p>
          <a:p>
            <a:pPr marL="285750" indent="-285750">
              <a:buFontTx/>
              <a:buChar char="-"/>
            </a:pPr>
            <a:r>
              <a:rPr lang="de-DE" dirty="0" smtClean="0"/>
              <a:t>für die Einzelflächenbezogene Grünlandextensivierung 2025 / </a:t>
            </a:r>
            <a:r>
              <a:rPr lang="de-DE" b="1" dirty="0" smtClean="0"/>
              <a:t>FP 810</a:t>
            </a:r>
          </a:p>
          <a:p>
            <a:pPr marL="285750" indent="-285750">
              <a:buFontTx/>
              <a:buChar char="-"/>
            </a:pPr>
            <a:r>
              <a:rPr lang="de-DE" dirty="0" smtClean="0"/>
              <a:t>für besondere Tierrassen 2025 / </a:t>
            </a:r>
            <a:r>
              <a:rPr lang="de-DE" b="1" dirty="0" smtClean="0"/>
              <a:t>FP 870</a:t>
            </a:r>
          </a:p>
          <a:p>
            <a:r>
              <a:rPr lang="de-DE" sz="2000" b="1" dirty="0" smtClean="0"/>
              <a:t>Diese zuletzt aufgeführten 3 Programme erhalten damit also im laufenden </a:t>
            </a:r>
            <a:r>
              <a:rPr lang="de-DE" sz="2000" b="1" dirty="0"/>
              <a:t>Kalenderjahr </a:t>
            </a:r>
            <a:r>
              <a:rPr lang="de-DE" sz="2000" b="1" dirty="0" smtClean="0"/>
              <a:t>tatsächlich…</a:t>
            </a:r>
          </a:p>
          <a:p>
            <a:r>
              <a:rPr lang="de-DE" sz="2400" b="1" dirty="0" smtClean="0">
                <a:solidFill>
                  <a:srgbClr val="C00000"/>
                </a:solidFill>
              </a:rPr>
              <a:t>2 </a:t>
            </a:r>
            <a:r>
              <a:rPr lang="de-DE" sz="2400" b="1" dirty="0">
                <a:solidFill>
                  <a:srgbClr val="C00000"/>
                </a:solidFill>
              </a:rPr>
              <a:t>x Auszahlungen </a:t>
            </a:r>
            <a:r>
              <a:rPr lang="de-DE" sz="2400" b="1" dirty="0" smtClean="0">
                <a:solidFill>
                  <a:srgbClr val="C00000"/>
                </a:solidFill>
              </a:rPr>
              <a:t>lt. Plan </a:t>
            </a:r>
            <a:r>
              <a:rPr lang="de-DE" sz="2400" b="1" dirty="0" smtClean="0">
                <a:solidFill>
                  <a:srgbClr val="00B0F0"/>
                </a:solidFill>
              </a:rPr>
              <a:t>( 1x für 2024 – im Frühjahr - und 1 x für 2025 – im Herbst) </a:t>
            </a:r>
            <a:r>
              <a:rPr lang="de-DE" sz="2000" dirty="0" smtClean="0"/>
              <a:t>/ Aussteuerung der alten Förderperiode</a:t>
            </a:r>
            <a:endParaRPr lang="de-DE" sz="2000" dirty="0"/>
          </a:p>
        </p:txBody>
      </p:sp>
      <p:sp>
        <p:nvSpPr>
          <p:cNvPr id="3" name="Textfeld 2"/>
          <p:cNvSpPr txBox="1"/>
          <p:nvPr/>
        </p:nvSpPr>
        <p:spPr>
          <a:xfrm>
            <a:off x="9559636" y="3210791"/>
            <a:ext cx="1974273" cy="3139321"/>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dirty="0" smtClean="0"/>
              <a:t>Sie helfen uns dabei am besten, in dem Sie </a:t>
            </a:r>
            <a:r>
              <a:rPr lang="de-DE" b="1" dirty="0" smtClean="0">
                <a:solidFill>
                  <a:schemeClr val="accent2">
                    <a:lumMod val="75000"/>
                  </a:schemeClr>
                </a:solidFill>
              </a:rPr>
              <a:t>Prüfaufträge</a:t>
            </a:r>
            <a:r>
              <a:rPr lang="de-DE" dirty="0" smtClean="0"/>
              <a:t> per Foto-App </a:t>
            </a:r>
            <a:r>
              <a:rPr lang="de-DE" b="1" dirty="0" smtClean="0">
                <a:solidFill>
                  <a:schemeClr val="accent2">
                    <a:lumMod val="75000"/>
                  </a:schemeClr>
                </a:solidFill>
              </a:rPr>
              <a:t>zeitnah und erfolgreich abschließen </a:t>
            </a:r>
            <a:r>
              <a:rPr lang="de-DE" dirty="0" smtClean="0"/>
              <a:t>und dort </a:t>
            </a:r>
            <a:r>
              <a:rPr lang="de-DE" b="1" dirty="0" smtClean="0">
                <a:solidFill>
                  <a:srgbClr val="00B0F0"/>
                </a:solidFill>
              </a:rPr>
              <a:t>immer und selbst auf dem Laufenden </a:t>
            </a:r>
            <a:r>
              <a:rPr lang="de-DE" dirty="0" smtClean="0"/>
              <a:t>bleiben.</a:t>
            </a:r>
            <a:endParaRPr lang="de-DE" dirty="0"/>
          </a:p>
        </p:txBody>
      </p:sp>
    </p:spTree>
    <p:extLst>
      <p:ext uri="{BB962C8B-B14F-4D97-AF65-F5344CB8AC3E}">
        <p14:creationId xmlns:p14="http://schemas.microsoft.com/office/powerpoint/2010/main" val="19891823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Kontrollen und Wichtiges zu diesem Thema</a:t>
            </a:r>
            <a:endParaRPr lang="de-DE" dirty="0"/>
          </a:p>
        </p:txBody>
      </p:sp>
    </p:spTree>
    <p:extLst>
      <p:ext uri="{BB962C8B-B14F-4D97-AF65-F5344CB8AC3E}">
        <p14:creationId xmlns:p14="http://schemas.microsoft.com/office/powerpoint/2010/main" val="10745052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b="2515"/>
          <a:stretch/>
        </p:blipFill>
        <p:spPr>
          <a:xfrm>
            <a:off x="1704109" y="2738340"/>
            <a:ext cx="9698564" cy="2240060"/>
          </a:xfrm>
          <a:prstGeom prst="rect">
            <a:avLst/>
          </a:prstGeom>
          <a:ln>
            <a:noFill/>
          </a:ln>
          <a:effectLst>
            <a:outerShdw blurRad="190500" algn="tl" rotWithShape="0">
              <a:srgbClr val="000000">
                <a:alpha val="70000"/>
              </a:srgbClr>
            </a:outerShdw>
          </a:effectLst>
        </p:spPr>
      </p:pic>
      <p:cxnSp>
        <p:nvCxnSpPr>
          <p:cNvPr id="3" name="Gerader Verbinder 2"/>
          <p:cNvCxnSpPr/>
          <p:nvPr/>
        </p:nvCxnSpPr>
        <p:spPr>
          <a:xfrm flipV="1">
            <a:off x="6502400" y="3704492"/>
            <a:ext cx="4282831" cy="7816"/>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3509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43098" y="1369023"/>
            <a:ext cx="9933709" cy="5355312"/>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de-DE" dirty="0"/>
              <a:t>Leider </a:t>
            </a:r>
            <a:r>
              <a:rPr lang="de-DE" b="1" dirty="0">
                <a:solidFill>
                  <a:srgbClr val="0070C0"/>
                </a:solidFill>
              </a:rPr>
              <a:t>blieben</a:t>
            </a:r>
            <a:r>
              <a:rPr lang="de-DE" dirty="0"/>
              <a:t> die </a:t>
            </a:r>
            <a:r>
              <a:rPr lang="de-DE" b="1" dirty="0">
                <a:solidFill>
                  <a:srgbClr val="0070C0"/>
                </a:solidFill>
              </a:rPr>
              <a:t>Fördersätze</a:t>
            </a:r>
            <a:r>
              <a:rPr lang="de-DE" dirty="0"/>
              <a:t> </a:t>
            </a:r>
            <a:r>
              <a:rPr lang="de-DE" b="1" dirty="0">
                <a:solidFill>
                  <a:srgbClr val="0070C0"/>
                </a:solidFill>
              </a:rPr>
              <a:t>bei den Öko-Regelungen für 2024 weit </a:t>
            </a:r>
            <a:r>
              <a:rPr lang="de-DE" dirty="0"/>
              <a:t>hinter denen von 2023 </a:t>
            </a:r>
            <a:r>
              <a:rPr lang="de-DE" b="1" dirty="0">
                <a:solidFill>
                  <a:srgbClr val="0070C0"/>
                </a:solidFill>
              </a:rPr>
              <a:t>zurück</a:t>
            </a:r>
            <a:r>
              <a:rPr lang="de-DE" dirty="0"/>
              <a:t>. </a:t>
            </a:r>
            <a:endParaRPr lang="de-DE" dirty="0" smtClean="0"/>
          </a:p>
          <a:p>
            <a:r>
              <a:rPr lang="de-DE" dirty="0" smtClean="0"/>
              <a:t>Der </a:t>
            </a:r>
            <a:r>
              <a:rPr lang="de-DE" dirty="0"/>
              <a:t>Rechtsrahmen hätte in 2024 </a:t>
            </a:r>
            <a:r>
              <a:rPr lang="de-DE" dirty="0" smtClean="0"/>
              <a:t>erneut </a:t>
            </a:r>
            <a:r>
              <a:rPr lang="de-DE" dirty="0"/>
              <a:t>für um 30 % gesteigerte Beträge ausgereicht. </a:t>
            </a:r>
            <a:r>
              <a:rPr lang="de-DE" dirty="0" smtClean="0"/>
              <a:t>(So </a:t>
            </a:r>
            <a:r>
              <a:rPr lang="de-DE" dirty="0"/>
              <a:t>war die </a:t>
            </a:r>
            <a:r>
              <a:rPr lang="de-DE" dirty="0" smtClean="0"/>
              <a:t>Beschlusslage.) Die eingestellten Mittel genügten dafür aber nicht</a:t>
            </a:r>
            <a:r>
              <a:rPr lang="de-DE" dirty="0"/>
              <a:t>. </a:t>
            </a:r>
            <a:r>
              <a:rPr lang="de-DE" dirty="0" smtClean="0"/>
              <a:t>Vor </a:t>
            </a:r>
            <a:r>
              <a:rPr lang="de-DE" dirty="0"/>
              <a:t>allem die weitere Umschichtung in die zweite Säule wirkte sich damit </a:t>
            </a:r>
            <a:r>
              <a:rPr lang="de-DE" dirty="0" smtClean="0"/>
              <a:t>für das </a:t>
            </a:r>
            <a:r>
              <a:rPr lang="de-DE" dirty="0"/>
              <a:t>Havelland negativ aus.</a:t>
            </a:r>
          </a:p>
          <a:p>
            <a:r>
              <a:rPr lang="de-DE" dirty="0"/>
              <a:t> </a:t>
            </a:r>
          </a:p>
          <a:p>
            <a:r>
              <a:rPr lang="de-DE" dirty="0"/>
              <a:t>Die Teilnahme an Öko-Regelungen änderte sich </a:t>
            </a:r>
            <a:r>
              <a:rPr lang="de-DE" dirty="0" smtClean="0"/>
              <a:t>bei uns differenziert </a:t>
            </a:r>
            <a:r>
              <a:rPr lang="de-DE" dirty="0"/>
              <a:t>nach den unterschiedlichen </a:t>
            </a:r>
            <a:r>
              <a:rPr lang="de-DE" dirty="0" smtClean="0"/>
              <a:t>betrieblichen Möglichkeiten (z.B. nun auch verstärkt auf dem Acker). </a:t>
            </a:r>
            <a:r>
              <a:rPr lang="de-DE" b="1" dirty="0">
                <a:solidFill>
                  <a:srgbClr val="C00000"/>
                </a:solidFill>
              </a:rPr>
              <a:t>An der Gesamtsumme für die </a:t>
            </a:r>
            <a:r>
              <a:rPr lang="de-DE" b="1" dirty="0" smtClean="0">
                <a:solidFill>
                  <a:srgbClr val="C00000"/>
                </a:solidFill>
              </a:rPr>
              <a:t>Öko-Regelungen </a:t>
            </a:r>
            <a:r>
              <a:rPr lang="de-DE" b="1" dirty="0">
                <a:solidFill>
                  <a:srgbClr val="C00000"/>
                </a:solidFill>
              </a:rPr>
              <a:t>erkennt man das nicht, insbesondere </a:t>
            </a:r>
            <a:r>
              <a:rPr lang="de-DE" b="1" u="sng" dirty="0">
                <a:solidFill>
                  <a:srgbClr val="C00000"/>
                </a:solidFill>
              </a:rPr>
              <a:t>auf dem Ackerland und bei den Kennarten für Grünland</a:t>
            </a:r>
            <a:r>
              <a:rPr lang="de-DE" b="1" dirty="0">
                <a:solidFill>
                  <a:srgbClr val="C00000"/>
                </a:solidFill>
              </a:rPr>
              <a:t> wurden </a:t>
            </a:r>
            <a:r>
              <a:rPr lang="de-DE" b="1" dirty="0" smtClean="0">
                <a:solidFill>
                  <a:srgbClr val="C00000"/>
                </a:solidFill>
              </a:rPr>
              <a:t>2024 aber </a:t>
            </a:r>
            <a:r>
              <a:rPr lang="de-DE" b="1" dirty="0">
                <a:solidFill>
                  <a:srgbClr val="C00000"/>
                </a:solidFill>
              </a:rPr>
              <a:t>deutlich mehr Hektar </a:t>
            </a:r>
            <a:r>
              <a:rPr lang="de-DE" b="1" dirty="0" smtClean="0">
                <a:solidFill>
                  <a:srgbClr val="C00000"/>
                </a:solidFill>
              </a:rPr>
              <a:t>beantragt </a:t>
            </a:r>
            <a:r>
              <a:rPr lang="de-DE" b="1" dirty="0">
                <a:solidFill>
                  <a:srgbClr val="C00000"/>
                </a:solidFill>
              </a:rPr>
              <a:t>und gefördert als 2023. </a:t>
            </a:r>
            <a:endParaRPr lang="de-DE" b="1" dirty="0" smtClean="0">
              <a:solidFill>
                <a:srgbClr val="C00000"/>
              </a:solidFill>
            </a:endParaRPr>
          </a:p>
          <a:p>
            <a:r>
              <a:rPr lang="de-DE" dirty="0" smtClean="0"/>
              <a:t>So </a:t>
            </a:r>
            <a:r>
              <a:rPr lang="de-DE" b="1" dirty="0">
                <a:solidFill>
                  <a:srgbClr val="0070C0"/>
                </a:solidFill>
              </a:rPr>
              <a:t>erscheint</a:t>
            </a:r>
            <a:r>
              <a:rPr lang="de-DE" dirty="0"/>
              <a:t> die </a:t>
            </a:r>
            <a:r>
              <a:rPr lang="de-DE" b="1" dirty="0">
                <a:solidFill>
                  <a:srgbClr val="0070C0"/>
                </a:solidFill>
              </a:rPr>
              <a:t>Summe für die Öko-Reglungen </a:t>
            </a:r>
            <a:r>
              <a:rPr lang="de-DE" b="1" dirty="0" smtClean="0">
                <a:solidFill>
                  <a:srgbClr val="0070C0"/>
                </a:solidFill>
              </a:rPr>
              <a:t>im Vergleich zwischen 2023 und 2024 insgesamt </a:t>
            </a:r>
            <a:r>
              <a:rPr lang="de-DE" b="1" dirty="0">
                <a:solidFill>
                  <a:srgbClr val="0070C0"/>
                </a:solidFill>
              </a:rPr>
              <a:t>stabil</a:t>
            </a:r>
            <a:r>
              <a:rPr lang="de-DE" dirty="0"/>
              <a:t>, obwohl z.B. zwei größere Betriebe in die </a:t>
            </a:r>
            <a:r>
              <a:rPr lang="de-DE" dirty="0" smtClean="0"/>
              <a:t>Zuständigkeit </a:t>
            </a:r>
            <a:r>
              <a:rPr lang="de-DE" dirty="0"/>
              <a:t>von Potsdam-</a:t>
            </a:r>
            <a:r>
              <a:rPr lang="de-DE" dirty="0" err="1"/>
              <a:t>Mittelmark</a:t>
            </a:r>
            <a:r>
              <a:rPr lang="de-DE" dirty="0"/>
              <a:t> gelangten. </a:t>
            </a:r>
            <a:endParaRPr lang="de-DE" dirty="0" smtClean="0"/>
          </a:p>
          <a:p>
            <a:endParaRPr lang="de-DE" dirty="0"/>
          </a:p>
          <a:p>
            <a:r>
              <a:rPr lang="de-DE" dirty="0"/>
              <a:t>Man erkennt </a:t>
            </a:r>
            <a:r>
              <a:rPr lang="de-DE" dirty="0" smtClean="0"/>
              <a:t>diese </a:t>
            </a:r>
            <a:r>
              <a:rPr lang="de-DE" b="1" dirty="0" smtClean="0">
                <a:solidFill>
                  <a:schemeClr val="tx2">
                    <a:lumMod val="75000"/>
                  </a:schemeClr>
                </a:solidFill>
              </a:rPr>
              <a:t>„Abwanderung“ </a:t>
            </a:r>
            <a:r>
              <a:rPr lang="de-DE" dirty="0"/>
              <a:t>am Vergleich der Hektarumfänge bei der Einkommensgrundstützung (EGS). Diese EGS erhalten eigentlich alle, es sein denn</a:t>
            </a:r>
            <a:r>
              <a:rPr lang="de-DE" dirty="0" smtClean="0"/>
              <a:t>, die </a:t>
            </a:r>
            <a:r>
              <a:rPr lang="de-DE" b="1" dirty="0">
                <a:solidFill>
                  <a:schemeClr val="tx2">
                    <a:lumMod val="75000"/>
                  </a:schemeClr>
                </a:solidFill>
              </a:rPr>
              <a:t>Zuständigkeit des Finanzamtes wechselte</a:t>
            </a:r>
            <a:r>
              <a:rPr lang="de-DE" dirty="0"/>
              <a:t>: sei es innerhalb Brandenburgs oder durch </a:t>
            </a:r>
            <a:r>
              <a:rPr lang="de-DE" dirty="0" err="1"/>
              <a:t>Anpachtung</a:t>
            </a:r>
            <a:r>
              <a:rPr lang="de-DE" dirty="0"/>
              <a:t> von </a:t>
            </a:r>
            <a:r>
              <a:rPr lang="de-DE" dirty="0" smtClean="0"/>
              <a:t>Flächen durch Antragsteller aus anderen Bundesländern</a:t>
            </a:r>
            <a:r>
              <a:rPr lang="de-DE" dirty="0"/>
              <a:t>. Dann erscheinen die </a:t>
            </a:r>
            <a:r>
              <a:rPr lang="de-DE" dirty="0" smtClean="0"/>
              <a:t>Summen der dafür </a:t>
            </a:r>
            <a:r>
              <a:rPr lang="de-DE" dirty="0"/>
              <a:t>gewährten Direktzahlungen 2024 bei anderen Landwirtschaftsämtern</a:t>
            </a:r>
            <a:r>
              <a:rPr lang="de-DE" dirty="0" smtClean="0"/>
              <a:t>.</a:t>
            </a:r>
          </a:p>
          <a:p>
            <a:endParaRPr lang="de-DE" dirty="0"/>
          </a:p>
          <a:p>
            <a:endParaRPr lang="de-DE" dirty="0"/>
          </a:p>
        </p:txBody>
      </p:sp>
    </p:spTree>
    <p:extLst>
      <p:ext uri="{BB962C8B-B14F-4D97-AF65-F5344CB8AC3E}">
        <p14:creationId xmlns:p14="http://schemas.microsoft.com/office/powerpoint/2010/main" val="13605708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nach links 4"/>
          <p:cNvSpPr/>
          <p:nvPr/>
        </p:nvSpPr>
        <p:spPr>
          <a:xfrm>
            <a:off x="9691965" y="3874299"/>
            <a:ext cx="1589809" cy="1485900"/>
          </a:xfrm>
          <a:prstGeom prst="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1883507" y="1297356"/>
            <a:ext cx="7620000" cy="5509200"/>
          </a:xfrm>
          <a:prstGeom prst="rect">
            <a:avLst/>
          </a:prstGeom>
          <a:solidFill>
            <a:schemeClr val="bg1"/>
          </a:solidFill>
          <a:effectLst>
            <a:outerShdw blurRad="50800" dist="38100" dir="13500000" algn="br" rotWithShape="0">
              <a:prstClr val="black">
                <a:alpha val="40000"/>
              </a:prstClr>
            </a:outerShdw>
          </a:effectLst>
        </p:spPr>
        <p:txBody>
          <a:bodyPr wrap="square" rtlCol="0">
            <a:spAutoFit/>
          </a:bodyPr>
          <a:lstStyle/>
          <a:p>
            <a:r>
              <a:rPr lang="de-DE" b="1" dirty="0" err="1">
                <a:effectLst>
                  <a:glow>
                    <a:srgbClr val="000000"/>
                  </a:glow>
                  <a:outerShdw sx="0" sy="0">
                    <a:srgbClr val="000000"/>
                  </a:outerShdw>
                  <a:reflection stA="0" endPos="0" fadeDir="0" sx="0" sy="0"/>
                </a:effectLst>
              </a:rPr>
              <a:t>Flächenmonitoring</a:t>
            </a:r>
            <a:r>
              <a:rPr lang="de-DE" b="1" dirty="0">
                <a:effectLst>
                  <a:glow>
                    <a:srgbClr val="000000"/>
                  </a:glow>
                  <a:outerShdw sx="0" sy="0">
                    <a:srgbClr val="000000"/>
                  </a:outerShdw>
                  <a:reflection stA="0" endPos="0" fadeDir="0" sx="0" sy="0"/>
                </a:effectLst>
              </a:rPr>
              <a:t> und </a:t>
            </a:r>
            <a:r>
              <a:rPr lang="de-DE" b="1" dirty="0" smtClean="0">
                <a:effectLst>
                  <a:glow>
                    <a:srgbClr val="000000"/>
                  </a:glow>
                  <a:outerShdw sx="0" sy="0">
                    <a:srgbClr val="000000"/>
                  </a:outerShdw>
                  <a:reflection stA="0" endPos="0" fadeDir="0" sx="0" sy="0"/>
                </a:effectLst>
              </a:rPr>
              <a:t>Kontrollen</a:t>
            </a:r>
            <a:br>
              <a:rPr lang="de-DE" b="1" dirty="0" smtClean="0">
                <a:effectLst>
                  <a:glow>
                    <a:srgbClr val="000000"/>
                  </a:glow>
                  <a:outerShdw sx="0" sy="0">
                    <a:srgbClr val="000000"/>
                  </a:outerShdw>
                  <a:reflection stA="0" endPos="0" fadeDir="0" sx="0" sy="0"/>
                </a:effectLst>
              </a:rPr>
            </a:br>
            <a:endParaRPr lang="de-DE" b="1" dirty="0">
              <a:effectLst>
                <a:glow>
                  <a:srgbClr val="000000"/>
                </a:glow>
                <a:outerShdw sx="0" sy="0">
                  <a:srgbClr val="000000"/>
                </a:outerShdw>
                <a:reflection stA="0" endPos="0" fadeDir="0" sx="0" sy="0"/>
              </a:effectLst>
            </a:endParaRPr>
          </a:p>
          <a:p>
            <a:r>
              <a:rPr lang="de-DE" sz="1200" dirty="0" smtClean="0"/>
              <a:t>In </a:t>
            </a:r>
            <a:r>
              <a:rPr lang="de-DE" sz="1200" dirty="0"/>
              <a:t>Deutschland, und somit auch in Brandenburg und Berlin, wurde ein satellitengestütztes Flächenüberwachungssystem eingeführt. Das Flächenüberwachungssystem dient der Leistungsberichterstattung und der Kontrolle. </a:t>
            </a:r>
            <a:r>
              <a:rPr lang="de-DE" sz="1200" dirty="0" smtClean="0"/>
              <a:t/>
            </a:r>
            <a:br>
              <a:rPr lang="de-DE" sz="1200" dirty="0" smtClean="0"/>
            </a:br>
            <a:endParaRPr lang="de-DE" sz="1200" dirty="0"/>
          </a:p>
          <a:p>
            <a:r>
              <a:rPr lang="de-DE" sz="1200" dirty="0"/>
              <a:t>Es werden alle gemeldeten landwirtschaftlichen Flächen bezüglich der landwirtschaftlichen Kultur, der landwirtschaftlichen Tätigkeit und der Mindesttätigkeit geprüft (sofern keine landwirtschaftliche Erzeugung erfolgt). Zusätzlich erfolgt eine Prüfung weiterer nicht förderfähiger Elemente, nicht förderfähiger Landnutzung und der Änderung der Hauptbodennutzung. </a:t>
            </a:r>
            <a:r>
              <a:rPr lang="de-DE" sz="1200" dirty="0" smtClean="0"/>
              <a:t/>
            </a:r>
            <a:br>
              <a:rPr lang="de-DE" sz="1200" dirty="0" smtClean="0"/>
            </a:br>
            <a:endParaRPr lang="de-DE" sz="1200" dirty="0"/>
          </a:p>
          <a:p>
            <a:r>
              <a:rPr lang="de-DE" sz="1200" dirty="0"/>
              <a:t>Sie werden über die Ergebnisse des Flächenüberwachungssystems im Antragsprogramm Webclient hingewiesen. Sofern Abweichungen zu Ihren Antragsangaben festgestellt werden, können Sie reagieren, indem Sie die Antragsparzellen korrigieren, beispielsweise durch Änderung des Nutzcodes oder Anpassung der Parzellengeometrie (siehe auch </a:t>
            </a:r>
            <a:r>
              <a:rPr lang="de-DE" sz="1200" u="sng" dirty="0">
                <a:hlinkClick r:id="rId2" action="ppaction://hlinkfile"/>
              </a:rPr>
              <a:t>Abschnitt 2.1.8 Antragsänderungen und Rücknahmen</a:t>
            </a:r>
            <a:r>
              <a:rPr lang="de-DE" sz="1200" dirty="0" smtClean="0"/>
              <a:t>).</a:t>
            </a:r>
            <a:br>
              <a:rPr lang="de-DE" sz="1200" dirty="0" smtClean="0"/>
            </a:br>
            <a:endParaRPr lang="de-DE" sz="1200" dirty="0" smtClean="0"/>
          </a:p>
          <a:p>
            <a:r>
              <a:rPr lang="de-DE" sz="1200" dirty="0"/>
              <a:t>Zur Überprüfung von Fördervoraussetzungen können in bestimmten Fällen Fotos (georeferenziert) von Ihnen angefordert werden. Dafür steht Ihnen eine App zur Verfügung (</a:t>
            </a:r>
            <a:r>
              <a:rPr lang="de-DE" sz="1200" i="1" dirty="0" err="1"/>
              <a:t>profil</a:t>
            </a:r>
            <a:r>
              <a:rPr lang="de-DE" sz="1200" i="1" dirty="0"/>
              <a:t> - Berlin / Brandenburg</a:t>
            </a:r>
            <a:r>
              <a:rPr lang="de-DE" sz="1200" dirty="0"/>
              <a:t> von </a:t>
            </a:r>
            <a:r>
              <a:rPr lang="de-DE" sz="1200" dirty="0" err="1"/>
              <a:t>data</a:t>
            </a:r>
            <a:r>
              <a:rPr lang="de-DE" sz="1200" dirty="0"/>
              <a:t> </a:t>
            </a:r>
            <a:r>
              <a:rPr lang="de-DE" sz="1200" dirty="0" err="1"/>
              <a:t>experts</a:t>
            </a:r>
            <a:r>
              <a:rPr lang="de-DE" sz="1200" dirty="0"/>
              <a:t>). Die App ist sowohl für Android als auch iOS (Apple) Geräte verfügbar. Informationen zum Bezug der </a:t>
            </a:r>
            <a:r>
              <a:rPr lang="de-DE" sz="1200" dirty="0" err="1"/>
              <a:t>profil</a:t>
            </a:r>
            <a:r>
              <a:rPr lang="de-DE" sz="1200" dirty="0"/>
              <a:t> App sowie eine Kurzanleitung zur Verwendung der </a:t>
            </a:r>
            <a:r>
              <a:rPr lang="de-DE" sz="1200" dirty="0" err="1"/>
              <a:t>profil</a:t>
            </a:r>
            <a:r>
              <a:rPr lang="de-DE" sz="1200" dirty="0"/>
              <a:t> App und dem Erstellen von georeferenzierten Fotos stehen Ihnen auf der MLEUV-Homepage im Downloadbereich zur Verfügung: </a:t>
            </a:r>
            <a:r>
              <a:rPr lang="de-DE" sz="1200" dirty="0" smtClean="0"/>
              <a:t/>
            </a:r>
            <a:br>
              <a:rPr lang="de-DE" sz="1200" dirty="0" smtClean="0"/>
            </a:br>
            <a:endParaRPr lang="de-DE" sz="1200" dirty="0"/>
          </a:p>
          <a:p>
            <a:r>
              <a:rPr lang="de-DE" sz="1200" u="sng" dirty="0">
                <a:hlinkClick r:id="rId3"/>
              </a:rPr>
              <a:t>https://mleuv.brandenburg.de/mleuv/de/land-und-ernaehrungswirtschaft/agrarpolitik/neue-gap-foerderperiode-ab-2023/direktzahlungen</a:t>
            </a:r>
            <a:r>
              <a:rPr lang="de-DE" sz="1200" u="sng" dirty="0" smtClean="0">
                <a:hlinkClick r:id="rId3"/>
              </a:rPr>
              <a:t>/#</a:t>
            </a:r>
            <a:r>
              <a:rPr lang="de-DE" sz="1200" u="sng" dirty="0" smtClean="0"/>
              <a:t/>
            </a:r>
            <a:br>
              <a:rPr lang="de-DE" sz="1200" u="sng" dirty="0" smtClean="0"/>
            </a:br>
            <a:endParaRPr lang="de-DE" sz="1200" dirty="0"/>
          </a:p>
          <a:p>
            <a:r>
              <a:rPr lang="de-DE" sz="1200" dirty="0"/>
              <a:t>Genauere Details zur Nachweiserstellung mit der </a:t>
            </a:r>
            <a:r>
              <a:rPr lang="de-DE" sz="1200" i="1" dirty="0" err="1"/>
              <a:t>profil</a:t>
            </a:r>
            <a:r>
              <a:rPr lang="de-DE" sz="1200" i="1" dirty="0"/>
              <a:t> - Berlin / Brandenburg App </a:t>
            </a:r>
            <a:r>
              <a:rPr lang="de-DE" sz="1200" dirty="0"/>
              <a:t>erhalten Sie zusätzlich zu Beginn der Kontrollsaison des Zentralen technischen Prüfdienstes. Diese Informationen werden Ihnen über das Antragstellerpostfach bereitgestellt.</a:t>
            </a:r>
          </a:p>
          <a:p>
            <a:endParaRPr lang="de-DE" sz="1600" dirty="0"/>
          </a:p>
        </p:txBody>
      </p:sp>
      <p:cxnSp>
        <p:nvCxnSpPr>
          <p:cNvPr id="4" name="Gerader Verbinder 3"/>
          <p:cNvCxnSpPr/>
          <p:nvPr/>
        </p:nvCxnSpPr>
        <p:spPr>
          <a:xfrm>
            <a:off x="3282462" y="4626708"/>
            <a:ext cx="5486400" cy="1563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flipV="1">
            <a:off x="5392615" y="6267938"/>
            <a:ext cx="2727570" cy="7816"/>
          </a:xfrm>
          <a:prstGeom prst="line">
            <a:avLst/>
          </a:prstGeom>
          <a:ln w="28575">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9" name="Gerader Verbinder 8"/>
          <p:cNvCxnSpPr/>
          <p:nvPr/>
        </p:nvCxnSpPr>
        <p:spPr>
          <a:xfrm flipV="1">
            <a:off x="1977292" y="6455508"/>
            <a:ext cx="2266462" cy="15630"/>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5940926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13828" y="1405308"/>
            <a:ext cx="8873711" cy="51696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88925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75692" y="2352431"/>
            <a:ext cx="8682893" cy="3816429"/>
          </a:xfrm>
          <a:prstGeom prst="rect">
            <a:avLst/>
          </a:prstGeom>
          <a:solidFill>
            <a:schemeClr val="bg1"/>
          </a:solidFill>
          <a:effectLst>
            <a:outerShdw blurRad="50800" dist="38100" dir="18900000" algn="bl" rotWithShape="0">
              <a:prstClr val="black">
                <a:alpha val="40000"/>
              </a:prstClr>
            </a:outerShdw>
          </a:effectLst>
        </p:spPr>
        <p:txBody>
          <a:bodyPr wrap="square" rtlCol="0">
            <a:spAutoFit/>
          </a:bodyPr>
          <a:lstStyle/>
          <a:p>
            <a:r>
              <a:rPr lang="de-DE" sz="1600" dirty="0"/>
              <a:t>Werden die Fotos nicht von Ihnen in der vorgegebenen Frist eingereicht, kann die zu prüfende Fördervoraussetzung als nicht erfüllt betrachtet werden. Es kann sinnvoll sein, bestimmte Aktivitäten präventiv, also ohne Anforderung, mit einem Foto in der</a:t>
            </a:r>
            <a:r>
              <a:rPr lang="de-DE" sz="1600" i="1" dirty="0"/>
              <a:t> </a:t>
            </a:r>
            <a:r>
              <a:rPr lang="de-DE" sz="1600" i="1" dirty="0" err="1"/>
              <a:t>profil</a:t>
            </a:r>
            <a:r>
              <a:rPr lang="de-DE" sz="1600" i="1" dirty="0"/>
              <a:t> - Berlin / Brandenburg App</a:t>
            </a:r>
            <a:r>
              <a:rPr lang="de-DE" sz="1600" dirty="0"/>
              <a:t> zu dokumentieren. Diese können dann zu einem späteren Zeitpunkt für eine konkrete Anforderung (beispielsweise Nachweis der Mindesttätigkeit auf Brachen) eingereicht werden. Darunter können Aktivitäten fallen, die vor der Antragstellung durchgeführt werden, zum Beispiel die Pflege einer Brache im Frühjahr</a:t>
            </a:r>
            <a:r>
              <a:rPr lang="de-DE" sz="1600" dirty="0" smtClean="0"/>
              <a:t>.</a:t>
            </a:r>
          </a:p>
          <a:p>
            <a:endParaRPr lang="de-DE" sz="1600" dirty="0"/>
          </a:p>
          <a:p>
            <a:r>
              <a:rPr lang="de-DE" sz="1600" dirty="0"/>
              <a:t>Das Flächenüberwachungssystem wird ergänzt durch Kontrollen vor Ort. Bei rein flächenbezogenen Prüfungen können diese auch ohne Ihre Beteiligung stattfinden. Sie sind verpflichtet, im Rahmen der Kontrollen mitzuwirken und angeforderte Belege vorzulegen. Falls die notwendige Dokumentation zum Zeitpunkt der Kontrolle noch nicht vollständig ist, muss sie, innerhalb einer vom Zentralen technischen Prüfdienst festgelegten Frist, nachgereicht werden. Kommen Sie diesen Mitwirkungspflichten nicht nach, wird die Kontrolle als verhindert betrachtet.</a:t>
            </a:r>
          </a:p>
          <a:p>
            <a:endParaRPr lang="de-DE" dirty="0"/>
          </a:p>
        </p:txBody>
      </p:sp>
      <p:sp>
        <p:nvSpPr>
          <p:cNvPr id="3" name="Textfeld 2"/>
          <p:cNvSpPr txBox="1"/>
          <p:nvPr/>
        </p:nvSpPr>
        <p:spPr>
          <a:xfrm>
            <a:off x="6908801" y="1227015"/>
            <a:ext cx="2235200" cy="369332"/>
          </a:xfrm>
          <a:prstGeom prst="rect">
            <a:avLst/>
          </a:prstGeom>
          <a:solidFill>
            <a:srgbClr val="C00000"/>
          </a:solidFill>
          <a:effectLst>
            <a:outerShdw blurRad="50800" dist="38100" algn="l" rotWithShape="0">
              <a:prstClr val="black">
                <a:alpha val="40000"/>
              </a:prstClr>
            </a:outerShdw>
          </a:effectLst>
        </p:spPr>
        <p:txBody>
          <a:bodyPr wrap="square" rtlCol="0">
            <a:spAutoFit/>
          </a:bodyPr>
          <a:lstStyle/>
          <a:p>
            <a:r>
              <a:rPr lang="de-DE" b="1" dirty="0" smtClean="0">
                <a:solidFill>
                  <a:schemeClr val="bg1"/>
                </a:solidFill>
              </a:rPr>
              <a:t>Bitte beachten Sie ….</a:t>
            </a:r>
            <a:endParaRPr lang="de-DE" b="1" dirty="0">
              <a:solidFill>
                <a:schemeClr val="bg1"/>
              </a:solidFill>
            </a:endParaRPr>
          </a:p>
        </p:txBody>
      </p:sp>
    </p:spTree>
    <p:extLst>
      <p:ext uri="{BB962C8B-B14F-4D97-AF65-F5344CB8AC3E}">
        <p14:creationId xmlns:p14="http://schemas.microsoft.com/office/powerpoint/2010/main" val="41158739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909981" y="1453585"/>
            <a:ext cx="5124234" cy="5087892"/>
          </a:xfrm>
          <a:prstGeom prst="rect">
            <a:avLst/>
          </a:prstGeom>
          <a:ln>
            <a:noFill/>
          </a:ln>
          <a:effectLst>
            <a:outerShdw blurRad="190500" algn="tl" rotWithShape="0">
              <a:srgbClr val="000000">
                <a:alpha val="70000"/>
              </a:srgbClr>
            </a:outerShdw>
          </a:effectLst>
        </p:spPr>
      </p:pic>
      <p:sp>
        <p:nvSpPr>
          <p:cNvPr id="2" name="Textfeld 1"/>
          <p:cNvSpPr txBox="1"/>
          <p:nvPr/>
        </p:nvSpPr>
        <p:spPr>
          <a:xfrm>
            <a:off x="8562109" y="2857500"/>
            <a:ext cx="3241964" cy="1754326"/>
          </a:xfrm>
          <a:prstGeom prst="rect">
            <a:avLst/>
          </a:prstGeom>
          <a:solidFill>
            <a:srgbClr val="FFFF99"/>
          </a:solidFill>
          <a:effectLst>
            <a:outerShdw blurRad="50800" dist="38100" dir="5400000" algn="t" rotWithShape="0">
              <a:prstClr val="black">
                <a:alpha val="40000"/>
              </a:prstClr>
            </a:outerShdw>
          </a:effectLst>
        </p:spPr>
        <p:txBody>
          <a:bodyPr wrap="square" rtlCol="0">
            <a:spAutoFit/>
          </a:bodyPr>
          <a:lstStyle/>
          <a:p>
            <a:r>
              <a:rPr lang="de-DE" dirty="0" smtClean="0"/>
              <a:t>Zwei Videos zur Nutzung der App online verfügbar:</a:t>
            </a:r>
          </a:p>
          <a:p>
            <a:pPr marL="342900" indent="-342900">
              <a:buAutoNum type="arabicPeriod"/>
            </a:pPr>
            <a:r>
              <a:rPr lang="de-DE" b="1" dirty="0" smtClean="0">
                <a:solidFill>
                  <a:schemeClr val="tx2">
                    <a:lumMod val="60000"/>
                    <a:lumOff val="40000"/>
                  </a:schemeClr>
                </a:solidFill>
              </a:rPr>
              <a:t>Anmeldung von einem </a:t>
            </a:r>
            <a:r>
              <a:rPr lang="de-DE" b="1" dirty="0" smtClean="0">
                <a:solidFill>
                  <a:schemeClr val="accent2">
                    <a:lumMod val="75000"/>
                  </a:schemeClr>
                </a:solidFill>
              </a:rPr>
              <a:t>oder mehreren Betrieben</a:t>
            </a:r>
          </a:p>
          <a:p>
            <a:pPr marL="342900" indent="-342900">
              <a:buAutoNum type="arabicPeriod"/>
            </a:pPr>
            <a:r>
              <a:rPr lang="de-DE" b="1" dirty="0" smtClean="0">
                <a:solidFill>
                  <a:schemeClr val="accent2">
                    <a:lumMod val="75000"/>
                  </a:schemeClr>
                </a:solidFill>
              </a:rPr>
              <a:t>Fotos sichern </a:t>
            </a:r>
            <a:r>
              <a:rPr lang="de-DE" dirty="0" smtClean="0"/>
              <a:t>/ auch auf „Vorrat“</a:t>
            </a:r>
            <a:endParaRPr lang="de-DE" dirty="0"/>
          </a:p>
        </p:txBody>
      </p:sp>
    </p:spTree>
    <p:extLst>
      <p:ext uri="{BB962C8B-B14F-4D97-AF65-F5344CB8AC3E}">
        <p14:creationId xmlns:p14="http://schemas.microsoft.com/office/powerpoint/2010/main" val="21142049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48814" y="1766591"/>
            <a:ext cx="2838846" cy="4239217"/>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3"/>
          <a:stretch>
            <a:fillRect/>
          </a:stretch>
        </p:blipFill>
        <p:spPr>
          <a:xfrm>
            <a:off x="3700592" y="2447723"/>
            <a:ext cx="8011643" cy="2876951"/>
          </a:xfrm>
          <a:prstGeom prst="rect">
            <a:avLst/>
          </a:prstGeom>
          <a:ln>
            <a:noFill/>
          </a:ln>
          <a:effectLst>
            <a:outerShdw blurRad="190500" algn="tl" rotWithShape="0">
              <a:srgbClr val="000000">
                <a:alpha val="70000"/>
              </a:srgbClr>
            </a:outerShdw>
          </a:effectLst>
        </p:spPr>
      </p:pic>
      <p:sp>
        <p:nvSpPr>
          <p:cNvPr id="2" name="Textfeld 1"/>
          <p:cNvSpPr txBox="1"/>
          <p:nvPr/>
        </p:nvSpPr>
        <p:spPr>
          <a:xfrm>
            <a:off x="7834745" y="862445"/>
            <a:ext cx="2784764" cy="523220"/>
          </a:xfrm>
          <a:prstGeom prst="rect">
            <a:avLst/>
          </a:prstGeom>
          <a:solidFill>
            <a:srgbClr val="FFFF99"/>
          </a:solidFill>
        </p:spPr>
        <p:txBody>
          <a:bodyPr wrap="square" rtlCol="0">
            <a:spAutoFit/>
          </a:bodyPr>
          <a:lstStyle/>
          <a:p>
            <a:r>
              <a:rPr lang="de-DE" sz="2800" b="1" dirty="0" smtClean="0"/>
              <a:t>Starten der App</a:t>
            </a:r>
            <a:endParaRPr lang="de-DE" sz="2800" b="1" dirty="0"/>
          </a:p>
        </p:txBody>
      </p:sp>
      <p:sp>
        <p:nvSpPr>
          <p:cNvPr id="3" name="Pfeil nach links 2"/>
          <p:cNvSpPr/>
          <p:nvPr/>
        </p:nvSpPr>
        <p:spPr>
          <a:xfrm rot="19721831">
            <a:off x="6841134" y="1884855"/>
            <a:ext cx="1515119" cy="6811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806490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20049" y="1900043"/>
            <a:ext cx="4820986" cy="2244564"/>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3"/>
          <a:stretch>
            <a:fillRect/>
          </a:stretch>
        </p:blipFill>
        <p:spPr>
          <a:xfrm>
            <a:off x="120049" y="4228848"/>
            <a:ext cx="4820986" cy="2205635"/>
          </a:xfrm>
          <a:prstGeom prst="rect">
            <a:avLst/>
          </a:prstGeom>
          <a:ln>
            <a:noFill/>
          </a:ln>
          <a:effectLst>
            <a:outerShdw blurRad="190500" algn="tl" rotWithShape="0">
              <a:srgbClr val="000000">
                <a:alpha val="70000"/>
              </a:srgbClr>
            </a:outerShdw>
          </a:effectLst>
        </p:spPr>
      </p:pic>
      <p:pic>
        <p:nvPicPr>
          <p:cNvPr id="6" name="Grafik 5"/>
          <p:cNvPicPr>
            <a:picLocks noChangeAspect="1"/>
          </p:cNvPicPr>
          <p:nvPr/>
        </p:nvPicPr>
        <p:blipFill rotWithShape="1">
          <a:blip r:embed="rId4"/>
          <a:srcRect b="3129"/>
          <a:stretch/>
        </p:blipFill>
        <p:spPr>
          <a:xfrm>
            <a:off x="4983287" y="1895197"/>
            <a:ext cx="2782078" cy="4521234"/>
          </a:xfrm>
          <a:prstGeom prst="rect">
            <a:avLst/>
          </a:prstGeom>
          <a:ln>
            <a:noFill/>
          </a:ln>
          <a:effectLst>
            <a:outerShdw blurRad="190500" algn="tl" rotWithShape="0">
              <a:srgbClr val="000000">
                <a:alpha val="70000"/>
              </a:srgbClr>
            </a:outerShdw>
          </a:effectLst>
        </p:spPr>
      </p:pic>
      <p:pic>
        <p:nvPicPr>
          <p:cNvPr id="7" name="Grafik 6"/>
          <p:cNvPicPr>
            <a:picLocks noChangeAspect="1"/>
          </p:cNvPicPr>
          <p:nvPr/>
        </p:nvPicPr>
        <p:blipFill rotWithShape="1">
          <a:blip r:embed="rId5"/>
          <a:srcRect r="3885"/>
          <a:stretch/>
        </p:blipFill>
        <p:spPr>
          <a:xfrm>
            <a:off x="7807617" y="3465895"/>
            <a:ext cx="4254697" cy="1525905"/>
          </a:xfrm>
          <a:prstGeom prst="rect">
            <a:avLst/>
          </a:prstGeom>
          <a:ln>
            <a:noFill/>
          </a:ln>
          <a:effectLst>
            <a:outerShdw blurRad="190500" algn="tl" rotWithShape="0">
              <a:srgbClr val="000000">
                <a:alpha val="70000"/>
              </a:srgbClr>
            </a:outerShdw>
          </a:effectLst>
        </p:spPr>
      </p:pic>
      <p:cxnSp>
        <p:nvCxnSpPr>
          <p:cNvPr id="3" name="Gerader Verbinder 2"/>
          <p:cNvCxnSpPr/>
          <p:nvPr/>
        </p:nvCxnSpPr>
        <p:spPr>
          <a:xfrm flipV="1">
            <a:off x="2421082" y="2899064"/>
            <a:ext cx="2379518" cy="31172"/>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10" name="Pfeil nach links 9"/>
          <p:cNvSpPr/>
          <p:nvPr/>
        </p:nvSpPr>
        <p:spPr>
          <a:xfrm rot="20677461">
            <a:off x="2264755" y="3095664"/>
            <a:ext cx="1626996" cy="4052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00044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842030" y="1588211"/>
            <a:ext cx="7114402" cy="4806580"/>
          </a:xfrm>
          <a:prstGeom prst="rect">
            <a:avLst/>
          </a:prstGeom>
          <a:ln>
            <a:noFill/>
          </a:ln>
          <a:effectLst>
            <a:outerShdw blurRad="190500" algn="tl" rotWithShape="0">
              <a:srgbClr val="000000">
                <a:alpha val="70000"/>
              </a:srgbClr>
            </a:outerShdw>
          </a:effectLst>
        </p:spPr>
      </p:pic>
      <p:sp>
        <p:nvSpPr>
          <p:cNvPr id="2" name="Pfeil nach unten 1"/>
          <p:cNvSpPr/>
          <p:nvPr/>
        </p:nvSpPr>
        <p:spPr>
          <a:xfrm rot="1975320">
            <a:off x="5257800" y="4197927"/>
            <a:ext cx="498764" cy="935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036253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966336" y="1558636"/>
            <a:ext cx="7711052" cy="4945034"/>
          </a:xfrm>
          <a:prstGeom prst="rect">
            <a:avLst/>
          </a:prstGeom>
          <a:ln>
            <a:noFill/>
          </a:ln>
          <a:effectLst>
            <a:outerShdw blurRad="190500" algn="tl" rotWithShape="0">
              <a:srgbClr val="000000">
                <a:alpha val="70000"/>
              </a:srgbClr>
            </a:outerShdw>
          </a:effectLst>
        </p:spPr>
      </p:pic>
      <p:sp>
        <p:nvSpPr>
          <p:cNvPr id="2" name="Pfeil nach links 1"/>
          <p:cNvSpPr/>
          <p:nvPr/>
        </p:nvSpPr>
        <p:spPr>
          <a:xfrm rot="20165856">
            <a:off x="5025292" y="4962769"/>
            <a:ext cx="758093" cy="1000369"/>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3" name="Textfeld 2"/>
          <p:cNvSpPr txBox="1"/>
          <p:nvPr/>
        </p:nvSpPr>
        <p:spPr>
          <a:xfrm>
            <a:off x="6049108" y="4439138"/>
            <a:ext cx="2899507" cy="923330"/>
          </a:xfrm>
          <a:prstGeom prst="rect">
            <a:avLst/>
          </a:prstGeom>
          <a:solidFill>
            <a:srgbClr val="FFFF99"/>
          </a:solidFill>
        </p:spPr>
        <p:txBody>
          <a:bodyPr wrap="square" rtlCol="0">
            <a:spAutoFit/>
          </a:bodyPr>
          <a:lstStyle/>
          <a:p>
            <a:r>
              <a:rPr lang="de-DE" dirty="0" smtClean="0"/>
              <a:t>Hier sollte dann Ihr Name erscheinen. Dann sind Sie richtig.</a:t>
            </a:r>
            <a:endParaRPr lang="de-DE" dirty="0"/>
          </a:p>
        </p:txBody>
      </p:sp>
    </p:spTree>
    <p:extLst>
      <p:ext uri="{BB962C8B-B14F-4D97-AF65-F5344CB8AC3E}">
        <p14:creationId xmlns:p14="http://schemas.microsoft.com/office/powerpoint/2010/main" val="219784612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371835" y="4351296"/>
            <a:ext cx="8306995" cy="1988887"/>
          </a:xfrm>
        </p:spPr>
        <p:txBody>
          <a:bodyPr/>
          <a:lstStyle/>
          <a:p>
            <a:r>
              <a:rPr lang="de-DE" dirty="0" smtClean="0"/>
              <a:t>Zuordnung von vorhandenen Fotos in der </a:t>
            </a:r>
            <a:br>
              <a:rPr lang="de-DE" dirty="0" smtClean="0"/>
            </a:br>
            <a:r>
              <a:rPr lang="de-DE" dirty="0" smtClean="0"/>
              <a:t>profil Berlin /  Brandenburg App</a:t>
            </a:r>
            <a:endParaRPr lang="de-DE" dirty="0"/>
          </a:p>
        </p:txBody>
      </p:sp>
    </p:spTree>
    <p:extLst>
      <p:ext uri="{BB962C8B-B14F-4D97-AF65-F5344CB8AC3E}">
        <p14:creationId xmlns:p14="http://schemas.microsoft.com/office/powerpoint/2010/main" val="171000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2501" y="487666"/>
            <a:ext cx="2979685" cy="5984199"/>
          </a:xfrm>
          <a:prstGeom prst="rect">
            <a:avLst/>
          </a:prstGeom>
          <a:ln w="3175">
            <a:solidFill>
              <a:srgbClr val="3B3B3B"/>
            </a:solidFill>
          </a:ln>
        </p:spPr>
      </p:pic>
      <p:sp>
        <p:nvSpPr>
          <p:cNvPr id="30" name="Textfeld 29"/>
          <p:cNvSpPr txBox="1"/>
          <p:nvPr/>
        </p:nvSpPr>
        <p:spPr>
          <a:xfrm>
            <a:off x="5797671" y="1689345"/>
            <a:ext cx="5648905" cy="1151854"/>
          </a:xfrm>
          <a:prstGeom prst="rect">
            <a:avLst/>
          </a:prstGeom>
          <a:noFill/>
        </p:spPr>
        <p:txBody>
          <a:bodyPr wrap="square" rtlCol="0">
            <a:spAutoFit/>
          </a:bodyPr>
          <a:lstStyle/>
          <a:p>
            <a:pPr algn="just"/>
            <a:r>
              <a:rPr lang="de-DE" sz="2295" dirty="0">
                <a:solidFill>
                  <a:schemeClr val="accent6">
                    <a:lumMod val="10000"/>
                  </a:schemeClr>
                </a:solidFill>
              </a:rPr>
              <a:t>Über das „Fotoapparat“ Symbol können immer Fotos erstellt werden. Dafür muss auch kein Nutzer angemeldet sein.</a:t>
            </a:r>
          </a:p>
        </p:txBody>
      </p:sp>
      <p:sp>
        <p:nvSpPr>
          <p:cNvPr id="3" name="Ellipse 2"/>
          <p:cNvSpPr/>
          <p:nvPr/>
        </p:nvSpPr>
        <p:spPr>
          <a:xfrm>
            <a:off x="4154295" y="557217"/>
            <a:ext cx="419760" cy="42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5" name="Textfeld 4"/>
          <p:cNvSpPr txBox="1"/>
          <p:nvPr/>
        </p:nvSpPr>
        <p:spPr>
          <a:xfrm>
            <a:off x="5797671" y="3831981"/>
            <a:ext cx="5648905" cy="798680"/>
          </a:xfrm>
          <a:prstGeom prst="rect">
            <a:avLst/>
          </a:prstGeom>
          <a:noFill/>
        </p:spPr>
        <p:txBody>
          <a:bodyPr wrap="square" rtlCol="0">
            <a:spAutoFit/>
          </a:bodyPr>
          <a:lstStyle/>
          <a:p>
            <a:pPr algn="just"/>
            <a:r>
              <a:rPr lang="de-DE" sz="2295" dirty="0">
                <a:solidFill>
                  <a:schemeClr val="accent6">
                    <a:lumMod val="10000"/>
                  </a:schemeClr>
                </a:solidFill>
              </a:rPr>
              <a:t>An den Fotos wird das Datum und der Standort gespeichert.</a:t>
            </a:r>
            <a:endParaRPr lang="de-DE" sz="1607" dirty="0">
              <a:solidFill>
                <a:schemeClr val="accent6">
                  <a:lumMod val="10000"/>
                </a:schemeClr>
              </a:solidFill>
            </a:endParaRPr>
          </a:p>
        </p:txBody>
      </p:sp>
      <p:sp>
        <p:nvSpPr>
          <p:cNvPr id="6" name="Textfeld 5"/>
          <p:cNvSpPr txBox="1"/>
          <p:nvPr/>
        </p:nvSpPr>
        <p:spPr>
          <a:xfrm>
            <a:off x="5797671" y="4726691"/>
            <a:ext cx="5648905" cy="798680"/>
          </a:xfrm>
          <a:prstGeom prst="rect">
            <a:avLst/>
          </a:prstGeom>
          <a:noFill/>
        </p:spPr>
        <p:txBody>
          <a:bodyPr wrap="square" rtlCol="0">
            <a:spAutoFit/>
          </a:bodyPr>
          <a:lstStyle/>
          <a:p>
            <a:pPr algn="just"/>
            <a:r>
              <a:rPr lang="de-DE" sz="2295" dirty="0">
                <a:solidFill>
                  <a:schemeClr val="accent6">
                    <a:lumMod val="10000"/>
                  </a:schemeClr>
                </a:solidFill>
              </a:rPr>
              <a:t>Über die Galerie können alle erstellten Fotos betrachtet werden.</a:t>
            </a:r>
            <a:endParaRPr lang="de-DE" sz="1607" dirty="0">
              <a:solidFill>
                <a:schemeClr val="accent6">
                  <a:lumMod val="10000"/>
                </a:schemeClr>
              </a:solidFill>
            </a:endParaRPr>
          </a:p>
        </p:txBody>
      </p:sp>
      <p:sp>
        <p:nvSpPr>
          <p:cNvPr id="7" name="Ellipse 6"/>
          <p:cNvSpPr/>
          <p:nvPr/>
        </p:nvSpPr>
        <p:spPr>
          <a:xfrm>
            <a:off x="2055493" y="2859650"/>
            <a:ext cx="2741769" cy="5303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8" name="Textfeld 7"/>
          <p:cNvSpPr txBox="1"/>
          <p:nvPr/>
        </p:nvSpPr>
        <p:spPr>
          <a:xfrm>
            <a:off x="5797670" y="2937271"/>
            <a:ext cx="5648905" cy="798680"/>
          </a:xfrm>
          <a:prstGeom prst="rect">
            <a:avLst/>
          </a:prstGeom>
          <a:noFill/>
        </p:spPr>
        <p:txBody>
          <a:bodyPr wrap="square" rtlCol="0">
            <a:spAutoFit/>
          </a:bodyPr>
          <a:lstStyle/>
          <a:p>
            <a:pPr algn="just"/>
            <a:r>
              <a:rPr lang="de-DE" sz="2295" dirty="0">
                <a:solidFill>
                  <a:schemeClr val="accent6">
                    <a:lumMod val="10000"/>
                  </a:schemeClr>
                </a:solidFill>
              </a:rPr>
              <a:t>Fotos können auch ohne vorhandene Aufträge auf „Vorrat“ erstellt werden.</a:t>
            </a:r>
            <a:endParaRPr lang="de-DE" sz="1607" dirty="0">
              <a:solidFill>
                <a:schemeClr val="accent6">
                  <a:lumMod val="10000"/>
                </a:schemeClr>
              </a:solidFill>
            </a:endParaRPr>
          </a:p>
        </p:txBody>
      </p:sp>
    </p:spTree>
    <p:custDataLst>
      <p:tags r:id="rId1"/>
    </p:custDataLst>
    <p:extLst>
      <p:ext uri="{BB962C8B-B14F-4D97-AF65-F5344CB8AC3E}">
        <p14:creationId xmlns:p14="http://schemas.microsoft.com/office/powerpoint/2010/main" val="97031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5" grpId="0"/>
      <p:bldP spid="6"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6571" y="2365556"/>
            <a:ext cx="10078857" cy="1524213"/>
          </a:xfrm>
          <a:prstGeom prst="rect">
            <a:avLst/>
          </a:prstGeom>
          <a:ln>
            <a:noFill/>
          </a:ln>
          <a:effectLst>
            <a:outerShdw blurRad="190500" algn="tl" rotWithShape="0">
              <a:srgbClr val="000000">
                <a:alpha val="70000"/>
              </a:srgbClr>
            </a:outerShdw>
          </a:effectLst>
        </p:spPr>
      </p:pic>
      <p:sp>
        <p:nvSpPr>
          <p:cNvPr id="3" name="Textfeld 2"/>
          <p:cNvSpPr txBox="1"/>
          <p:nvPr/>
        </p:nvSpPr>
        <p:spPr>
          <a:xfrm>
            <a:off x="1056571" y="4125192"/>
            <a:ext cx="10078857" cy="2185214"/>
          </a:xfrm>
          <a:prstGeom prst="rect">
            <a:avLst/>
          </a:prstGeom>
          <a:solidFill>
            <a:srgbClr val="FFFF99"/>
          </a:solidFill>
          <a:effectLst>
            <a:outerShdw blurRad="50800" dist="38100" dir="5400000" algn="t" rotWithShape="0">
              <a:prstClr val="black">
                <a:alpha val="40000"/>
              </a:prstClr>
            </a:outerShdw>
          </a:effectLst>
        </p:spPr>
        <p:txBody>
          <a:bodyPr wrap="square" rtlCol="0">
            <a:spAutoFit/>
          </a:bodyPr>
          <a:lstStyle/>
          <a:p>
            <a:r>
              <a:rPr lang="de-DE" dirty="0" smtClean="0"/>
              <a:t>Diese Aussage betrifft die zulässigen Höchstfördersätze in Bezug zu den Einheitsbeträgen. Für 2023 und 2024 erlaubt der gültige Rechtsrahmen Prämiensatzerhöhungen bis zu 30 %. Danach noch um 10 %.</a:t>
            </a:r>
          </a:p>
          <a:p>
            <a:r>
              <a:rPr lang="de-DE" b="1" dirty="0" smtClean="0">
                <a:solidFill>
                  <a:srgbClr val="0070C0"/>
                </a:solidFill>
              </a:rPr>
              <a:t>Es ist aber </a:t>
            </a:r>
            <a:r>
              <a:rPr lang="de-DE" b="1" u="sng" dirty="0" smtClean="0">
                <a:solidFill>
                  <a:srgbClr val="0070C0"/>
                </a:solidFill>
              </a:rPr>
              <a:t>nachfrageabhängig</a:t>
            </a:r>
            <a:r>
              <a:rPr lang="de-DE" b="1" dirty="0" smtClean="0">
                <a:solidFill>
                  <a:srgbClr val="0070C0"/>
                </a:solidFill>
              </a:rPr>
              <a:t>.  Würde sich das Nachfrageszenario bundesweit in 2024 so, wie es sich 2023 darstellte, wiederholen, könnte es zu den für 2023 praktizierten Fördersätze auch in 2024 führen.</a:t>
            </a:r>
          </a:p>
          <a:p>
            <a:r>
              <a:rPr lang="de-DE" sz="2400" b="1" u="sng" dirty="0" smtClean="0">
                <a:solidFill>
                  <a:srgbClr val="C00000"/>
                </a:solidFill>
              </a:rPr>
              <a:t>Das ist jedoch ungewiss.</a:t>
            </a:r>
          </a:p>
          <a:p>
            <a:r>
              <a:rPr lang="de-DE" sz="2000" b="1" dirty="0" smtClean="0">
                <a:solidFill>
                  <a:srgbClr val="C00000"/>
                </a:solidFill>
              </a:rPr>
              <a:t>Die Teilhabe an ÖR 1a dürfte sich z.B. infolge einer Ausnahmeregelung zu GLÖZ 8 bundesweit deutlich erhöhen.</a:t>
            </a:r>
            <a:endParaRPr lang="de-DE" sz="2000" b="1" dirty="0">
              <a:solidFill>
                <a:srgbClr val="C00000"/>
              </a:solidFill>
            </a:endParaRPr>
          </a:p>
        </p:txBody>
      </p:sp>
      <p:cxnSp>
        <p:nvCxnSpPr>
          <p:cNvPr id="5" name="Gerader Verbinder 4"/>
          <p:cNvCxnSpPr/>
          <p:nvPr/>
        </p:nvCxnSpPr>
        <p:spPr>
          <a:xfrm flipV="1">
            <a:off x="3314526" y="3119848"/>
            <a:ext cx="1839191" cy="2078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7932615" y="2829170"/>
            <a:ext cx="2094523" cy="7815"/>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4" name="Textfeld 3"/>
          <p:cNvSpPr txBox="1"/>
          <p:nvPr/>
        </p:nvSpPr>
        <p:spPr>
          <a:xfrm>
            <a:off x="7148945" y="519545"/>
            <a:ext cx="3986483" cy="369332"/>
          </a:xfrm>
          <a:prstGeom prst="rect">
            <a:avLst/>
          </a:prstGeom>
          <a:solidFill>
            <a:schemeClr val="tx2">
              <a:lumMod val="40000"/>
              <a:lumOff val="60000"/>
            </a:schemeClr>
          </a:solidFill>
          <a:effectLst>
            <a:outerShdw blurRad="50800" dist="38100" dir="8100000" algn="tr" rotWithShape="0">
              <a:prstClr val="black">
                <a:alpha val="40000"/>
              </a:prstClr>
            </a:outerShdw>
          </a:effectLst>
        </p:spPr>
        <p:txBody>
          <a:bodyPr wrap="square" rtlCol="0">
            <a:spAutoFit/>
          </a:bodyPr>
          <a:lstStyle/>
          <a:p>
            <a:r>
              <a:rPr lang="de-DE" b="1" dirty="0" smtClean="0"/>
              <a:t>Aus der Präsentation zum </a:t>
            </a:r>
            <a:r>
              <a:rPr lang="de-DE" b="1" dirty="0" smtClean="0">
                <a:solidFill>
                  <a:srgbClr val="C00000"/>
                </a:solidFill>
              </a:rPr>
              <a:t>Mai 2024</a:t>
            </a:r>
            <a:r>
              <a:rPr lang="de-DE" b="1" dirty="0" smtClean="0"/>
              <a:t>:</a:t>
            </a:r>
            <a:endParaRPr lang="de-DE" b="1" dirty="0"/>
          </a:p>
        </p:txBody>
      </p:sp>
    </p:spTree>
    <p:extLst>
      <p:ext uri="{BB962C8B-B14F-4D97-AF65-F5344CB8AC3E}">
        <p14:creationId xmlns:p14="http://schemas.microsoft.com/office/powerpoint/2010/main" val="14019546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66"/>
            <a:ext cx="2978310" cy="5984199"/>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Im folgenden Beispiel wurden 2 Fotos auf unterschiedlichen Parzellen erstellt.</a:t>
            </a:r>
            <a:endParaRPr lang="de-DE" sz="1607" dirty="0">
              <a:solidFill>
                <a:schemeClr val="accent6">
                  <a:lumMod val="10000"/>
                </a:schemeClr>
              </a:solidFill>
            </a:endParaRPr>
          </a:p>
        </p:txBody>
      </p:sp>
    </p:spTree>
    <p:custDataLst>
      <p:tags r:id="rId1"/>
    </p:custDataLst>
    <p:extLst>
      <p:ext uri="{BB962C8B-B14F-4D97-AF65-F5344CB8AC3E}">
        <p14:creationId xmlns:p14="http://schemas.microsoft.com/office/powerpoint/2010/main" val="423043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66"/>
            <a:ext cx="2978310" cy="5984199"/>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Im folgenden Beispiel wurden 2 Fotos auf unterschiedlichen Parzellen erstellt.</a:t>
            </a:r>
            <a:endParaRPr lang="de-DE" sz="1607" dirty="0">
              <a:solidFill>
                <a:schemeClr val="accent6">
                  <a:lumMod val="10000"/>
                </a:schemeClr>
              </a:solidFill>
            </a:endParaRPr>
          </a:p>
        </p:txBody>
      </p:sp>
      <p:sp>
        <p:nvSpPr>
          <p:cNvPr id="4" name="Textfeld 3"/>
          <p:cNvSpPr txBox="1"/>
          <p:nvPr/>
        </p:nvSpPr>
        <p:spPr>
          <a:xfrm>
            <a:off x="5797670" y="2667367"/>
            <a:ext cx="5648905" cy="1151854"/>
          </a:xfrm>
          <a:prstGeom prst="rect">
            <a:avLst/>
          </a:prstGeom>
          <a:noFill/>
        </p:spPr>
        <p:txBody>
          <a:bodyPr wrap="square" rtlCol="0">
            <a:spAutoFit/>
          </a:bodyPr>
          <a:lstStyle/>
          <a:p>
            <a:pPr algn="just"/>
            <a:r>
              <a:rPr lang="de-DE" sz="2295" dirty="0">
                <a:solidFill>
                  <a:schemeClr val="accent6">
                    <a:lumMod val="10000"/>
                  </a:schemeClr>
                </a:solidFill>
              </a:rPr>
              <a:t>Über das „Aktualisieren“ Symbol erfolgt die Anmeldung und das Aktualisieren der Auftragsliste.</a:t>
            </a:r>
            <a:endParaRPr lang="de-DE" sz="1607" dirty="0">
              <a:solidFill>
                <a:schemeClr val="accent6">
                  <a:lumMod val="10000"/>
                </a:schemeClr>
              </a:solidFill>
            </a:endParaRPr>
          </a:p>
        </p:txBody>
      </p:sp>
      <p:sp>
        <p:nvSpPr>
          <p:cNvPr id="5" name="Ellipse 4"/>
          <p:cNvSpPr/>
          <p:nvPr/>
        </p:nvSpPr>
        <p:spPr>
          <a:xfrm>
            <a:off x="4484106" y="527645"/>
            <a:ext cx="419760" cy="42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2713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67"/>
            <a:ext cx="2978310" cy="5984197"/>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Nach der Anmeldung sind Aufträge in der Auftragsliste vorhanden.</a:t>
            </a:r>
            <a:endParaRPr lang="de-DE" sz="1607" dirty="0">
              <a:solidFill>
                <a:schemeClr val="accent6">
                  <a:lumMod val="10000"/>
                </a:schemeClr>
              </a:solidFill>
            </a:endParaRPr>
          </a:p>
        </p:txBody>
      </p:sp>
      <p:sp>
        <p:nvSpPr>
          <p:cNvPr id="6" name="Ellipse 5"/>
          <p:cNvSpPr/>
          <p:nvPr/>
        </p:nvSpPr>
        <p:spPr>
          <a:xfrm>
            <a:off x="2061463" y="1749313"/>
            <a:ext cx="2741769" cy="5303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5265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7" y="487667"/>
            <a:ext cx="2978309" cy="5984197"/>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Nach der Anmeldung sind Aufträge in der Auftragsliste vorhanden.</a:t>
            </a:r>
            <a:endParaRPr lang="de-DE" sz="1607" dirty="0">
              <a:solidFill>
                <a:schemeClr val="accent6">
                  <a:lumMod val="10000"/>
                </a:schemeClr>
              </a:solidFill>
            </a:endParaRPr>
          </a:p>
        </p:txBody>
      </p:sp>
      <p:sp>
        <p:nvSpPr>
          <p:cNvPr id="4" name="Textfeld 3"/>
          <p:cNvSpPr txBox="1"/>
          <p:nvPr/>
        </p:nvSpPr>
        <p:spPr>
          <a:xfrm>
            <a:off x="5797670" y="2667367"/>
            <a:ext cx="5648905" cy="1151854"/>
          </a:xfrm>
          <a:prstGeom prst="rect">
            <a:avLst/>
          </a:prstGeom>
          <a:noFill/>
        </p:spPr>
        <p:txBody>
          <a:bodyPr wrap="square" rtlCol="0">
            <a:spAutoFit/>
          </a:bodyPr>
          <a:lstStyle/>
          <a:p>
            <a:pPr algn="just"/>
            <a:r>
              <a:rPr lang="de-DE" sz="2295" dirty="0">
                <a:solidFill>
                  <a:schemeClr val="accent6">
                    <a:lumMod val="10000"/>
                  </a:schemeClr>
                </a:solidFill>
              </a:rPr>
              <a:t>Es wird ein Auftrag für eine Fläche ausgewählt, für die im Vorfeld Fotos aufgenommen wurden.</a:t>
            </a:r>
            <a:endParaRPr lang="de-DE" sz="1607" dirty="0">
              <a:solidFill>
                <a:schemeClr val="accent6">
                  <a:lumMod val="10000"/>
                </a:schemeClr>
              </a:solidFill>
            </a:endParaRPr>
          </a:p>
        </p:txBody>
      </p:sp>
      <p:sp>
        <p:nvSpPr>
          <p:cNvPr id="6" name="Ellipse 5"/>
          <p:cNvSpPr/>
          <p:nvPr/>
        </p:nvSpPr>
        <p:spPr>
          <a:xfrm>
            <a:off x="1838951" y="2790159"/>
            <a:ext cx="3092546" cy="13792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25602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7" y="487668"/>
            <a:ext cx="2978309" cy="5984195"/>
          </a:xfrm>
          <a:prstGeom prst="rect">
            <a:avLst/>
          </a:prstGeom>
          <a:ln w="3175">
            <a:solidFill>
              <a:srgbClr val="3B3B3B"/>
            </a:solidFill>
          </a:ln>
        </p:spPr>
      </p:pic>
      <p:sp>
        <p:nvSpPr>
          <p:cNvPr id="30" name="Textfeld 29"/>
          <p:cNvSpPr txBox="1"/>
          <p:nvPr/>
        </p:nvSpPr>
        <p:spPr>
          <a:xfrm>
            <a:off x="5797671" y="1689345"/>
            <a:ext cx="5648905" cy="1151854"/>
          </a:xfrm>
          <a:prstGeom prst="rect">
            <a:avLst/>
          </a:prstGeom>
          <a:noFill/>
        </p:spPr>
        <p:txBody>
          <a:bodyPr wrap="square" rtlCol="0">
            <a:spAutoFit/>
          </a:bodyPr>
          <a:lstStyle/>
          <a:p>
            <a:pPr algn="just"/>
            <a:r>
              <a:rPr lang="de-DE" sz="2295" dirty="0">
                <a:solidFill>
                  <a:schemeClr val="accent6">
                    <a:lumMod val="10000"/>
                  </a:schemeClr>
                </a:solidFill>
              </a:rPr>
              <a:t>Für das Zuordnen von bereits vorhandenen Fotos ist es </a:t>
            </a:r>
            <a:r>
              <a:rPr lang="de-DE" sz="2295" u="sng" dirty="0">
                <a:solidFill>
                  <a:schemeClr val="accent6">
                    <a:lumMod val="10000"/>
                  </a:schemeClr>
                </a:solidFill>
              </a:rPr>
              <a:t>nicht</a:t>
            </a:r>
            <a:r>
              <a:rPr lang="de-DE" sz="2295" dirty="0">
                <a:solidFill>
                  <a:schemeClr val="accent6">
                    <a:lumMod val="10000"/>
                  </a:schemeClr>
                </a:solidFill>
              </a:rPr>
              <a:t> erforderlich an der Parzelle zu sein. Die Warnung kann ignoriert werden.</a:t>
            </a:r>
            <a:endParaRPr lang="de-DE" sz="1607" dirty="0">
              <a:solidFill>
                <a:schemeClr val="accent6">
                  <a:lumMod val="10000"/>
                </a:schemeClr>
              </a:solidFill>
            </a:endParaRPr>
          </a:p>
        </p:txBody>
      </p:sp>
      <p:sp>
        <p:nvSpPr>
          <p:cNvPr id="4" name="Textfeld 3"/>
          <p:cNvSpPr txBox="1"/>
          <p:nvPr/>
        </p:nvSpPr>
        <p:spPr>
          <a:xfrm>
            <a:off x="5797670" y="3017153"/>
            <a:ext cx="5648905" cy="798680"/>
          </a:xfrm>
          <a:prstGeom prst="rect">
            <a:avLst/>
          </a:prstGeom>
          <a:noFill/>
        </p:spPr>
        <p:txBody>
          <a:bodyPr wrap="square" rtlCol="0">
            <a:spAutoFit/>
          </a:bodyPr>
          <a:lstStyle/>
          <a:p>
            <a:pPr algn="just"/>
            <a:r>
              <a:rPr lang="de-DE" sz="2295" dirty="0">
                <a:solidFill>
                  <a:schemeClr val="accent6">
                    <a:lumMod val="10000"/>
                  </a:schemeClr>
                </a:solidFill>
              </a:rPr>
              <a:t>Das Symbol für die Fotozuordnung wird ausgewählt.</a:t>
            </a:r>
            <a:endParaRPr lang="de-DE" sz="1607" dirty="0">
              <a:solidFill>
                <a:schemeClr val="accent6">
                  <a:lumMod val="10000"/>
                </a:schemeClr>
              </a:solidFill>
            </a:endParaRPr>
          </a:p>
        </p:txBody>
      </p:sp>
      <p:sp>
        <p:nvSpPr>
          <p:cNvPr id="6" name="Ellipse 5"/>
          <p:cNvSpPr/>
          <p:nvPr/>
        </p:nvSpPr>
        <p:spPr>
          <a:xfrm>
            <a:off x="1768990" y="2560568"/>
            <a:ext cx="3248147" cy="13792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7" name="Ellipse 6"/>
          <p:cNvSpPr/>
          <p:nvPr/>
        </p:nvSpPr>
        <p:spPr>
          <a:xfrm>
            <a:off x="1693336" y="3689908"/>
            <a:ext cx="1414891" cy="11975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168163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P spid="6" grpId="0" animBg="1"/>
      <p:bldP spid="6" grpId="1"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68"/>
            <a:ext cx="2978308" cy="5984195"/>
          </a:xfrm>
          <a:prstGeom prst="rect">
            <a:avLst/>
          </a:prstGeom>
          <a:ln w="3175">
            <a:solidFill>
              <a:srgbClr val="3B3B3B"/>
            </a:solidFill>
          </a:ln>
        </p:spPr>
      </p:pic>
      <p:sp>
        <p:nvSpPr>
          <p:cNvPr id="30" name="Textfeld 29"/>
          <p:cNvSpPr txBox="1"/>
          <p:nvPr/>
        </p:nvSpPr>
        <p:spPr>
          <a:xfrm>
            <a:off x="5797671" y="1689345"/>
            <a:ext cx="5648905" cy="1151854"/>
          </a:xfrm>
          <a:prstGeom prst="rect">
            <a:avLst/>
          </a:prstGeom>
          <a:noFill/>
        </p:spPr>
        <p:txBody>
          <a:bodyPr wrap="square" rtlCol="0">
            <a:spAutoFit/>
          </a:bodyPr>
          <a:lstStyle/>
          <a:p>
            <a:pPr algn="just"/>
            <a:r>
              <a:rPr lang="de-DE" sz="2295" dirty="0">
                <a:solidFill>
                  <a:schemeClr val="accent6">
                    <a:lumMod val="10000"/>
                  </a:schemeClr>
                </a:solidFill>
              </a:rPr>
              <a:t>Für das Zuordnen von bereits vorhandenen Fotos ist es nicht erforderlich an der Parzelle zu sein. Die Warnung kann ignoriert werden.</a:t>
            </a:r>
            <a:endParaRPr lang="de-DE" sz="1607" dirty="0">
              <a:solidFill>
                <a:schemeClr val="accent6">
                  <a:lumMod val="10000"/>
                </a:schemeClr>
              </a:solidFill>
            </a:endParaRPr>
          </a:p>
        </p:txBody>
      </p:sp>
      <p:sp>
        <p:nvSpPr>
          <p:cNvPr id="4" name="Textfeld 3"/>
          <p:cNvSpPr txBox="1"/>
          <p:nvPr/>
        </p:nvSpPr>
        <p:spPr>
          <a:xfrm>
            <a:off x="5797670" y="3017153"/>
            <a:ext cx="5648905" cy="798680"/>
          </a:xfrm>
          <a:prstGeom prst="rect">
            <a:avLst/>
          </a:prstGeom>
          <a:noFill/>
        </p:spPr>
        <p:txBody>
          <a:bodyPr wrap="square" rtlCol="0">
            <a:spAutoFit/>
          </a:bodyPr>
          <a:lstStyle/>
          <a:p>
            <a:pPr algn="just"/>
            <a:r>
              <a:rPr lang="de-DE" sz="2295" dirty="0">
                <a:solidFill>
                  <a:schemeClr val="accent6">
                    <a:lumMod val="10000"/>
                  </a:schemeClr>
                </a:solidFill>
              </a:rPr>
              <a:t>Das Symbol für die Fotozuordnung wird ausgewählt.</a:t>
            </a:r>
            <a:endParaRPr lang="de-DE" sz="1607" dirty="0">
              <a:solidFill>
                <a:schemeClr val="accent6">
                  <a:lumMod val="10000"/>
                </a:schemeClr>
              </a:solidFill>
            </a:endParaRPr>
          </a:p>
        </p:txBody>
      </p:sp>
      <p:sp>
        <p:nvSpPr>
          <p:cNvPr id="6" name="Ellipse 5"/>
          <p:cNvSpPr/>
          <p:nvPr/>
        </p:nvSpPr>
        <p:spPr>
          <a:xfrm>
            <a:off x="2592825" y="3548807"/>
            <a:ext cx="1699031" cy="4415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8" name="Textfeld 7"/>
          <p:cNvSpPr txBox="1"/>
          <p:nvPr/>
        </p:nvSpPr>
        <p:spPr>
          <a:xfrm>
            <a:off x="5797668" y="3952781"/>
            <a:ext cx="5648905" cy="798680"/>
          </a:xfrm>
          <a:prstGeom prst="rect">
            <a:avLst/>
          </a:prstGeom>
          <a:noFill/>
        </p:spPr>
        <p:txBody>
          <a:bodyPr wrap="square" rtlCol="0">
            <a:spAutoFit/>
          </a:bodyPr>
          <a:lstStyle/>
          <a:p>
            <a:pPr algn="just"/>
            <a:r>
              <a:rPr lang="de-DE" sz="2295" dirty="0">
                <a:solidFill>
                  <a:schemeClr val="accent6">
                    <a:lumMod val="10000"/>
                  </a:schemeClr>
                </a:solidFill>
              </a:rPr>
              <a:t>Um vorhandene Fotos zuzuordnen wird die „Galerie“ ausgewählt.</a:t>
            </a:r>
            <a:endParaRPr lang="de-DE" sz="1607" dirty="0">
              <a:solidFill>
                <a:schemeClr val="accent6">
                  <a:lumMod val="10000"/>
                </a:schemeClr>
              </a:solidFill>
            </a:endParaRPr>
          </a:p>
        </p:txBody>
      </p:sp>
    </p:spTree>
    <p:custDataLst>
      <p:tags r:id="rId1"/>
    </p:custDataLst>
    <p:extLst>
      <p:ext uri="{BB962C8B-B14F-4D97-AF65-F5344CB8AC3E}">
        <p14:creationId xmlns:p14="http://schemas.microsoft.com/office/powerpoint/2010/main" val="63617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70"/>
            <a:ext cx="2978308" cy="5984192"/>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Es werden zunächst alle in der Galerie vorhandenen Fotos vorgeschlagen.</a:t>
            </a:r>
            <a:endParaRPr lang="de-DE" sz="1607" dirty="0">
              <a:solidFill>
                <a:schemeClr val="accent6">
                  <a:lumMod val="10000"/>
                </a:schemeClr>
              </a:solidFill>
            </a:endParaRPr>
          </a:p>
        </p:txBody>
      </p:sp>
      <p:sp>
        <p:nvSpPr>
          <p:cNvPr id="4" name="Textfeld 3"/>
          <p:cNvSpPr txBox="1"/>
          <p:nvPr/>
        </p:nvSpPr>
        <p:spPr>
          <a:xfrm>
            <a:off x="5797671" y="2667367"/>
            <a:ext cx="5648905" cy="1151854"/>
          </a:xfrm>
          <a:prstGeom prst="rect">
            <a:avLst/>
          </a:prstGeom>
          <a:noFill/>
        </p:spPr>
        <p:txBody>
          <a:bodyPr wrap="square" rtlCol="0">
            <a:spAutoFit/>
          </a:bodyPr>
          <a:lstStyle/>
          <a:p>
            <a:pPr algn="just"/>
            <a:r>
              <a:rPr lang="de-DE" sz="2295" dirty="0">
                <a:solidFill>
                  <a:schemeClr val="accent6">
                    <a:lumMod val="10000"/>
                  </a:schemeClr>
                </a:solidFill>
              </a:rPr>
              <a:t>Über die Auswahl „Nach Entfernung“ werden die Fotos nach der Entfernung zur beauftragten Parzelle sortiert.</a:t>
            </a:r>
            <a:endParaRPr lang="de-DE" sz="1607" dirty="0">
              <a:solidFill>
                <a:schemeClr val="accent6">
                  <a:lumMod val="10000"/>
                </a:schemeClr>
              </a:solidFill>
            </a:endParaRPr>
          </a:p>
        </p:txBody>
      </p:sp>
      <p:sp>
        <p:nvSpPr>
          <p:cNvPr id="6" name="Ellipse 5"/>
          <p:cNvSpPr/>
          <p:nvPr/>
        </p:nvSpPr>
        <p:spPr>
          <a:xfrm>
            <a:off x="2382945" y="1050232"/>
            <a:ext cx="1304949" cy="4591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15062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7" y="487670"/>
            <a:ext cx="2978307" cy="5984192"/>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Es werden zunächst alle in der Galerie vorhandenen Fotos vorgeschlagen.</a:t>
            </a:r>
            <a:endParaRPr lang="de-DE" sz="1607" dirty="0">
              <a:solidFill>
                <a:schemeClr val="accent6">
                  <a:lumMod val="10000"/>
                </a:schemeClr>
              </a:solidFill>
            </a:endParaRPr>
          </a:p>
        </p:txBody>
      </p:sp>
      <p:sp>
        <p:nvSpPr>
          <p:cNvPr id="4" name="Textfeld 3"/>
          <p:cNvSpPr txBox="1"/>
          <p:nvPr/>
        </p:nvSpPr>
        <p:spPr>
          <a:xfrm>
            <a:off x="5797671" y="2667367"/>
            <a:ext cx="5648905" cy="1151854"/>
          </a:xfrm>
          <a:prstGeom prst="rect">
            <a:avLst/>
          </a:prstGeom>
          <a:noFill/>
        </p:spPr>
        <p:txBody>
          <a:bodyPr wrap="square" rtlCol="0">
            <a:spAutoFit/>
          </a:bodyPr>
          <a:lstStyle/>
          <a:p>
            <a:pPr algn="just"/>
            <a:r>
              <a:rPr lang="de-DE" sz="2295" dirty="0">
                <a:solidFill>
                  <a:schemeClr val="accent6">
                    <a:lumMod val="10000"/>
                  </a:schemeClr>
                </a:solidFill>
              </a:rPr>
              <a:t>Über die Auswahl „Nach Entfernung“ werden die Fotos nach der Entfernung zur beauftragten Parzelle sortiert.</a:t>
            </a:r>
            <a:endParaRPr lang="de-DE" sz="1607" dirty="0">
              <a:solidFill>
                <a:schemeClr val="accent6">
                  <a:lumMod val="10000"/>
                </a:schemeClr>
              </a:solidFill>
            </a:endParaRPr>
          </a:p>
        </p:txBody>
      </p:sp>
      <p:sp>
        <p:nvSpPr>
          <p:cNvPr id="6" name="Ellipse 5"/>
          <p:cNvSpPr/>
          <p:nvPr/>
        </p:nvSpPr>
        <p:spPr>
          <a:xfrm>
            <a:off x="1549115" y="1219527"/>
            <a:ext cx="2518563" cy="1327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7" name="Textfeld 6"/>
          <p:cNvSpPr txBox="1"/>
          <p:nvPr/>
        </p:nvSpPr>
        <p:spPr>
          <a:xfrm>
            <a:off x="5797670" y="3939301"/>
            <a:ext cx="5648905" cy="1151854"/>
          </a:xfrm>
          <a:prstGeom prst="rect">
            <a:avLst/>
          </a:prstGeom>
          <a:noFill/>
        </p:spPr>
        <p:txBody>
          <a:bodyPr wrap="square" rtlCol="0">
            <a:spAutoFit/>
          </a:bodyPr>
          <a:lstStyle/>
          <a:p>
            <a:pPr algn="just"/>
            <a:r>
              <a:rPr lang="de-DE" sz="2295" dirty="0">
                <a:solidFill>
                  <a:schemeClr val="accent6">
                    <a:lumMod val="10000"/>
                  </a:schemeClr>
                </a:solidFill>
              </a:rPr>
              <a:t>Fotos, die innerhalb der beauftragen Parzelle aufgenommen wurden, werden gesondert angezeigt.</a:t>
            </a:r>
            <a:endParaRPr lang="de-DE" sz="1607" dirty="0">
              <a:solidFill>
                <a:schemeClr val="accent6">
                  <a:lumMod val="10000"/>
                </a:schemeClr>
              </a:solidFill>
            </a:endParaRPr>
          </a:p>
        </p:txBody>
      </p:sp>
      <p:sp>
        <p:nvSpPr>
          <p:cNvPr id="8" name="Textfeld 7"/>
          <p:cNvSpPr txBox="1"/>
          <p:nvPr/>
        </p:nvSpPr>
        <p:spPr>
          <a:xfrm>
            <a:off x="5797668" y="5104915"/>
            <a:ext cx="5648905" cy="798680"/>
          </a:xfrm>
          <a:prstGeom prst="rect">
            <a:avLst/>
          </a:prstGeom>
          <a:noFill/>
        </p:spPr>
        <p:txBody>
          <a:bodyPr wrap="square" rtlCol="0">
            <a:spAutoFit/>
          </a:bodyPr>
          <a:lstStyle/>
          <a:p>
            <a:pPr algn="just"/>
            <a:r>
              <a:rPr lang="de-DE" sz="2295" dirty="0">
                <a:solidFill>
                  <a:schemeClr val="accent6">
                    <a:lumMod val="10000"/>
                  </a:schemeClr>
                </a:solidFill>
              </a:rPr>
              <a:t>Alle anderen Fotos werden nach der Entfernung zur beauftragten Parzelle sortiert.</a:t>
            </a:r>
            <a:endParaRPr lang="de-DE" sz="1607" dirty="0">
              <a:solidFill>
                <a:schemeClr val="accent6">
                  <a:lumMod val="10000"/>
                </a:schemeClr>
              </a:solidFill>
            </a:endParaRPr>
          </a:p>
        </p:txBody>
      </p:sp>
      <p:sp>
        <p:nvSpPr>
          <p:cNvPr id="9" name="Ellipse 8"/>
          <p:cNvSpPr/>
          <p:nvPr/>
        </p:nvSpPr>
        <p:spPr>
          <a:xfrm>
            <a:off x="1549115" y="2151862"/>
            <a:ext cx="2518563" cy="1327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17492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7" y="487670"/>
            <a:ext cx="2978307" cy="5984192"/>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Für den Auftrag wird ein Foto innerhalb der beauftragten Parzelle ausgewählt.</a:t>
            </a:r>
            <a:endParaRPr lang="de-DE" sz="1607" dirty="0">
              <a:solidFill>
                <a:schemeClr val="accent6">
                  <a:lumMod val="10000"/>
                </a:schemeClr>
              </a:solidFill>
            </a:endParaRPr>
          </a:p>
        </p:txBody>
      </p:sp>
      <p:sp>
        <p:nvSpPr>
          <p:cNvPr id="6" name="Ellipse 5"/>
          <p:cNvSpPr/>
          <p:nvPr/>
        </p:nvSpPr>
        <p:spPr>
          <a:xfrm>
            <a:off x="1953187" y="1569413"/>
            <a:ext cx="1519132" cy="858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Tree>
    <p:custDataLst>
      <p:tags r:id="rId1"/>
    </p:custDataLst>
    <p:extLst>
      <p:ext uri="{BB962C8B-B14F-4D97-AF65-F5344CB8AC3E}">
        <p14:creationId xmlns:p14="http://schemas.microsoft.com/office/powerpoint/2010/main" val="390911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7" y="487671"/>
            <a:ext cx="2978307" cy="5984190"/>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Für den Auftrag wird ein Foto innerhalb der beauftragten Parzelle ausgewählt.</a:t>
            </a:r>
            <a:endParaRPr lang="de-DE" sz="1607" dirty="0">
              <a:solidFill>
                <a:schemeClr val="accent6">
                  <a:lumMod val="10000"/>
                </a:schemeClr>
              </a:solidFill>
            </a:endParaRPr>
          </a:p>
        </p:txBody>
      </p:sp>
      <p:sp>
        <p:nvSpPr>
          <p:cNvPr id="6" name="Ellipse 5"/>
          <p:cNvSpPr/>
          <p:nvPr/>
        </p:nvSpPr>
        <p:spPr>
          <a:xfrm>
            <a:off x="1953187" y="5737034"/>
            <a:ext cx="1519132" cy="858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5" name="Textfeld 4"/>
          <p:cNvSpPr txBox="1"/>
          <p:nvPr/>
        </p:nvSpPr>
        <p:spPr>
          <a:xfrm>
            <a:off x="5797671" y="2667367"/>
            <a:ext cx="5648905" cy="798680"/>
          </a:xfrm>
          <a:prstGeom prst="rect">
            <a:avLst/>
          </a:prstGeom>
          <a:noFill/>
        </p:spPr>
        <p:txBody>
          <a:bodyPr wrap="square" rtlCol="0">
            <a:spAutoFit/>
          </a:bodyPr>
          <a:lstStyle/>
          <a:p>
            <a:pPr algn="just"/>
            <a:r>
              <a:rPr lang="de-DE" sz="2295" dirty="0">
                <a:solidFill>
                  <a:schemeClr val="accent6">
                    <a:lumMod val="10000"/>
                  </a:schemeClr>
                </a:solidFill>
              </a:rPr>
              <a:t>Die Auswahl kann im folgenden Dialog bestätigt werden.</a:t>
            </a:r>
            <a:endParaRPr lang="de-DE" sz="1607" dirty="0">
              <a:solidFill>
                <a:schemeClr val="accent6">
                  <a:lumMod val="10000"/>
                </a:schemeClr>
              </a:solidFill>
            </a:endParaRPr>
          </a:p>
        </p:txBody>
      </p:sp>
    </p:spTree>
    <p:custDataLst>
      <p:tags r:id="rId1"/>
    </p:custDataLst>
    <p:extLst>
      <p:ext uri="{BB962C8B-B14F-4D97-AF65-F5344CB8AC3E}">
        <p14:creationId xmlns:p14="http://schemas.microsoft.com/office/powerpoint/2010/main" val="42441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98863" y="2057400"/>
            <a:ext cx="9389918" cy="4150279"/>
          </a:xfrm>
        </p:spPr>
        <p:txBody>
          <a:bodyPr>
            <a:normAutofit/>
          </a:bodyPr>
          <a:lstStyle/>
          <a:p>
            <a:r>
              <a:rPr lang="de-DE" sz="2400" dirty="0" smtClean="0"/>
              <a:t>Bereits der Fördersatz bei der Einkommensgrundstützung (EGS) sank von 2023 zu 2024 von 170,93 €/ha auf 157,63 €/ha , </a:t>
            </a:r>
            <a:r>
              <a:rPr lang="de-DE" sz="2400" u="sng" dirty="0" smtClean="0">
                <a:solidFill>
                  <a:srgbClr val="C00000"/>
                </a:solidFill>
              </a:rPr>
              <a:t>also um rund 13 €/ha</a:t>
            </a:r>
            <a:r>
              <a:rPr lang="de-DE" sz="2400" dirty="0" smtClean="0">
                <a:solidFill>
                  <a:srgbClr val="C00000"/>
                </a:solidFill>
              </a:rPr>
              <a:t>.</a:t>
            </a:r>
            <a:br>
              <a:rPr lang="de-DE" sz="2400" dirty="0" smtClean="0">
                <a:solidFill>
                  <a:srgbClr val="C00000"/>
                </a:solidFill>
              </a:rPr>
            </a:br>
            <a:r>
              <a:rPr lang="de-DE" sz="2400" dirty="0">
                <a:solidFill>
                  <a:srgbClr val="C00000"/>
                </a:solidFill>
              </a:rPr>
              <a:t/>
            </a:r>
            <a:br>
              <a:rPr lang="de-DE" sz="2400" dirty="0">
                <a:solidFill>
                  <a:srgbClr val="C00000"/>
                </a:solidFill>
              </a:rPr>
            </a:br>
            <a:r>
              <a:rPr lang="de-DE" sz="2400" dirty="0" smtClean="0">
                <a:solidFill>
                  <a:srgbClr val="C00000"/>
                </a:solidFill>
              </a:rPr>
              <a:t/>
            </a:r>
            <a:br>
              <a:rPr lang="de-DE" sz="2400" dirty="0" smtClean="0">
                <a:solidFill>
                  <a:srgbClr val="C00000"/>
                </a:solidFill>
              </a:rPr>
            </a:br>
            <a:r>
              <a:rPr lang="de-DE" sz="3100" dirty="0" smtClean="0"/>
              <a:t>Für die Betriebe im Landkreis Havelland bedeutete das </a:t>
            </a:r>
            <a:r>
              <a:rPr lang="de-DE" sz="3100" u="sng" dirty="0" smtClean="0">
                <a:solidFill>
                  <a:srgbClr val="C00000"/>
                </a:solidFill>
              </a:rPr>
              <a:t>ca. 1,1 </a:t>
            </a:r>
            <a:r>
              <a:rPr lang="de-DE" sz="3100" u="sng" dirty="0" err="1" smtClean="0">
                <a:solidFill>
                  <a:srgbClr val="C00000"/>
                </a:solidFill>
              </a:rPr>
              <a:t>Mio</a:t>
            </a:r>
            <a:r>
              <a:rPr lang="de-DE" sz="3100" u="sng" dirty="0" smtClean="0">
                <a:solidFill>
                  <a:srgbClr val="C00000"/>
                </a:solidFill>
              </a:rPr>
              <a:t> € Mindereinnahmen in 2023 gegenüber 2024 </a:t>
            </a:r>
            <a:r>
              <a:rPr lang="de-DE" sz="3100" b="0" dirty="0" smtClean="0"/>
              <a:t>allein infolge des reduzierten Fördersatzes (EGS)</a:t>
            </a:r>
            <a:r>
              <a:rPr lang="de-DE" sz="3100" dirty="0" smtClean="0"/>
              <a:t>.</a:t>
            </a:r>
            <a:r>
              <a:rPr lang="de-DE" dirty="0" smtClean="0"/>
              <a:t/>
            </a:r>
            <a:br>
              <a:rPr lang="de-DE" dirty="0" smtClean="0"/>
            </a:br>
            <a:endParaRPr lang="de-DE" dirty="0"/>
          </a:p>
        </p:txBody>
      </p:sp>
    </p:spTree>
    <p:extLst>
      <p:ext uri="{BB962C8B-B14F-4D97-AF65-F5344CB8AC3E}">
        <p14:creationId xmlns:p14="http://schemas.microsoft.com/office/powerpoint/2010/main" val="214990519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71"/>
            <a:ext cx="2978306" cy="5984190"/>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Für den Auftrag wird ein Foto innerhalb der beauftragten Parzelle ausgewählt.</a:t>
            </a:r>
            <a:endParaRPr lang="de-DE" sz="1607" dirty="0">
              <a:solidFill>
                <a:schemeClr val="accent6">
                  <a:lumMod val="10000"/>
                </a:schemeClr>
              </a:solidFill>
            </a:endParaRPr>
          </a:p>
        </p:txBody>
      </p:sp>
      <p:sp>
        <p:nvSpPr>
          <p:cNvPr id="6" name="Ellipse 5"/>
          <p:cNvSpPr/>
          <p:nvPr/>
        </p:nvSpPr>
        <p:spPr>
          <a:xfrm>
            <a:off x="2562840" y="3738175"/>
            <a:ext cx="1384908" cy="7394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5" name="Textfeld 4"/>
          <p:cNvSpPr txBox="1"/>
          <p:nvPr/>
        </p:nvSpPr>
        <p:spPr>
          <a:xfrm>
            <a:off x="5797671" y="2667367"/>
            <a:ext cx="5648905" cy="798680"/>
          </a:xfrm>
          <a:prstGeom prst="rect">
            <a:avLst/>
          </a:prstGeom>
          <a:noFill/>
        </p:spPr>
        <p:txBody>
          <a:bodyPr wrap="square" rtlCol="0">
            <a:spAutoFit/>
          </a:bodyPr>
          <a:lstStyle/>
          <a:p>
            <a:pPr algn="just"/>
            <a:r>
              <a:rPr lang="de-DE" sz="2295" dirty="0">
                <a:solidFill>
                  <a:schemeClr val="accent6">
                    <a:lumMod val="10000"/>
                  </a:schemeClr>
                </a:solidFill>
              </a:rPr>
              <a:t>Die Auswahl kann im folgenden Dialog bestätigt werden.</a:t>
            </a:r>
            <a:endParaRPr lang="de-DE" sz="1607" dirty="0">
              <a:solidFill>
                <a:schemeClr val="accent6">
                  <a:lumMod val="10000"/>
                </a:schemeClr>
              </a:solidFill>
            </a:endParaRPr>
          </a:p>
        </p:txBody>
      </p:sp>
      <p:sp>
        <p:nvSpPr>
          <p:cNvPr id="7" name="Textfeld 6"/>
          <p:cNvSpPr txBox="1"/>
          <p:nvPr/>
        </p:nvSpPr>
        <p:spPr>
          <a:xfrm>
            <a:off x="5797671" y="3642530"/>
            <a:ext cx="5648905" cy="445507"/>
          </a:xfrm>
          <a:prstGeom prst="rect">
            <a:avLst/>
          </a:prstGeom>
          <a:noFill/>
        </p:spPr>
        <p:txBody>
          <a:bodyPr wrap="square" rtlCol="0">
            <a:spAutoFit/>
          </a:bodyPr>
          <a:lstStyle/>
          <a:p>
            <a:pPr algn="just"/>
            <a:r>
              <a:rPr lang="de-DE" sz="2295" dirty="0">
                <a:solidFill>
                  <a:schemeClr val="accent6">
                    <a:lumMod val="10000"/>
                  </a:schemeClr>
                </a:solidFill>
              </a:rPr>
              <a:t>Das Foto ist nun dem Auftrag zu geordnet.</a:t>
            </a:r>
            <a:endParaRPr lang="de-DE" sz="1607" dirty="0">
              <a:solidFill>
                <a:schemeClr val="accent6">
                  <a:lumMod val="10000"/>
                </a:schemeClr>
              </a:solidFill>
            </a:endParaRPr>
          </a:p>
        </p:txBody>
      </p:sp>
      <p:sp>
        <p:nvSpPr>
          <p:cNvPr id="8" name="Textfeld 7"/>
          <p:cNvSpPr txBox="1"/>
          <p:nvPr/>
        </p:nvSpPr>
        <p:spPr>
          <a:xfrm>
            <a:off x="5797671" y="4264476"/>
            <a:ext cx="5648905" cy="1151854"/>
          </a:xfrm>
          <a:prstGeom prst="rect">
            <a:avLst/>
          </a:prstGeom>
          <a:noFill/>
        </p:spPr>
        <p:txBody>
          <a:bodyPr wrap="square" rtlCol="0">
            <a:spAutoFit/>
          </a:bodyPr>
          <a:lstStyle/>
          <a:p>
            <a:pPr algn="just"/>
            <a:r>
              <a:rPr lang="de-DE" sz="2295" dirty="0">
                <a:solidFill>
                  <a:schemeClr val="accent6">
                    <a:lumMod val="10000"/>
                  </a:schemeClr>
                </a:solidFill>
              </a:rPr>
              <a:t>Durch einen Klick auf das Foto kann das Foto aus dem Auftrag entfernt werden.</a:t>
            </a:r>
            <a:br>
              <a:rPr lang="de-DE" sz="2295" dirty="0">
                <a:solidFill>
                  <a:schemeClr val="accent6">
                    <a:lumMod val="10000"/>
                  </a:schemeClr>
                </a:solidFill>
              </a:rPr>
            </a:br>
            <a:r>
              <a:rPr lang="de-DE" sz="2295" dirty="0">
                <a:solidFill>
                  <a:schemeClr val="accent6">
                    <a:lumMod val="10000"/>
                  </a:schemeClr>
                </a:solidFill>
              </a:rPr>
              <a:t>Das Foto verbleibt in der Galerie!</a:t>
            </a:r>
            <a:endParaRPr lang="de-DE" sz="1607" dirty="0">
              <a:solidFill>
                <a:schemeClr val="accent6">
                  <a:lumMod val="10000"/>
                </a:schemeClr>
              </a:solidFill>
            </a:endParaRPr>
          </a:p>
        </p:txBody>
      </p:sp>
    </p:spTree>
    <p:custDataLst>
      <p:tags r:id="rId1"/>
    </p:custDataLst>
    <p:extLst>
      <p:ext uri="{BB962C8B-B14F-4D97-AF65-F5344CB8AC3E}">
        <p14:creationId xmlns:p14="http://schemas.microsoft.com/office/powerpoint/2010/main" val="1295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188" y="487671"/>
            <a:ext cx="2978306" cy="5984190"/>
          </a:xfrm>
          <a:prstGeom prst="rect">
            <a:avLst/>
          </a:prstGeom>
          <a:ln w="3175">
            <a:solidFill>
              <a:srgbClr val="3B3B3B"/>
            </a:solidFill>
          </a:ln>
        </p:spPr>
      </p:pic>
      <p:sp>
        <p:nvSpPr>
          <p:cNvPr id="30" name="Textfeld 29"/>
          <p:cNvSpPr txBox="1"/>
          <p:nvPr/>
        </p:nvSpPr>
        <p:spPr>
          <a:xfrm>
            <a:off x="5797671" y="1689345"/>
            <a:ext cx="5648905" cy="798680"/>
          </a:xfrm>
          <a:prstGeom prst="rect">
            <a:avLst/>
          </a:prstGeom>
          <a:noFill/>
        </p:spPr>
        <p:txBody>
          <a:bodyPr wrap="square" rtlCol="0">
            <a:spAutoFit/>
          </a:bodyPr>
          <a:lstStyle/>
          <a:p>
            <a:pPr algn="just"/>
            <a:r>
              <a:rPr lang="de-DE" sz="2295" dirty="0">
                <a:solidFill>
                  <a:schemeClr val="accent6">
                    <a:lumMod val="10000"/>
                  </a:schemeClr>
                </a:solidFill>
              </a:rPr>
              <a:t>Es können weitere Fotos zugeordnet oder aufgenommen werden. </a:t>
            </a:r>
            <a:endParaRPr lang="de-DE" sz="1607" dirty="0">
              <a:solidFill>
                <a:schemeClr val="accent6">
                  <a:lumMod val="10000"/>
                </a:schemeClr>
              </a:solidFill>
            </a:endParaRPr>
          </a:p>
        </p:txBody>
      </p:sp>
      <p:sp>
        <p:nvSpPr>
          <p:cNvPr id="9" name="Ellipse 8"/>
          <p:cNvSpPr/>
          <p:nvPr/>
        </p:nvSpPr>
        <p:spPr>
          <a:xfrm>
            <a:off x="1953188" y="5567051"/>
            <a:ext cx="2978306" cy="4597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6"/>
          </a:p>
        </p:txBody>
      </p:sp>
      <p:sp>
        <p:nvSpPr>
          <p:cNvPr id="10" name="Textfeld 9"/>
          <p:cNvSpPr txBox="1"/>
          <p:nvPr/>
        </p:nvSpPr>
        <p:spPr>
          <a:xfrm>
            <a:off x="5797671" y="2667367"/>
            <a:ext cx="5648905" cy="798680"/>
          </a:xfrm>
          <a:prstGeom prst="rect">
            <a:avLst/>
          </a:prstGeom>
          <a:noFill/>
        </p:spPr>
        <p:txBody>
          <a:bodyPr wrap="square" rtlCol="0">
            <a:spAutoFit/>
          </a:bodyPr>
          <a:lstStyle/>
          <a:p>
            <a:pPr algn="just"/>
            <a:r>
              <a:rPr lang="de-DE" sz="2295" dirty="0">
                <a:solidFill>
                  <a:schemeClr val="accent6">
                    <a:lumMod val="10000"/>
                  </a:schemeClr>
                </a:solidFill>
              </a:rPr>
              <a:t>Wenn alle notwendigen Fotos zugeordnet sind, kann der Auftrag eingereicht werden.</a:t>
            </a:r>
            <a:endParaRPr lang="de-DE" sz="1607" dirty="0">
              <a:solidFill>
                <a:schemeClr val="accent6">
                  <a:lumMod val="10000"/>
                </a:schemeClr>
              </a:solidFill>
            </a:endParaRPr>
          </a:p>
        </p:txBody>
      </p:sp>
    </p:spTree>
    <p:custDataLst>
      <p:tags r:id="rId1"/>
    </p:custDataLst>
    <p:extLst>
      <p:ext uri="{BB962C8B-B14F-4D97-AF65-F5344CB8AC3E}">
        <p14:creationId xmlns:p14="http://schemas.microsoft.com/office/powerpoint/2010/main" val="136079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1777" y="487666"/>
            <a:ext cx="8755490" cy="920620"/>
          </a:xfrm>
        </p:spPr>
        <p:txBody>
          <a:bodyPr/>
          <a:lstStyle/>
          <a:p>
            <a:r>
              <a:rPr lang="de-DE" dirty="0" smtClean="0"/>
              <a:t>Weiterentwicklung profil App 2025</a:t>
            </a:r>
            <a:endParaRPr lang="de-DE" dirty="0"/>
          </a:p>
        </p:txBody>
      </p:sp>
      <p:sp>
        <p:nvSpPr>
          <p:cNvPr id="4" name="Inhaltsplatzhalter 3"/>
          <p:cNvSpPr>
            <a:spLocks noGrp="1"/>
          </p:cNvSpPr>
          <p:nvPr>
            <p:ph sz="quarter" idx="13"/>
          </p:nvPr>
        </p:nvSpPr>
        <p:spPr>
          <a:xfrm>
            <a:off x="554179" y="1907473"/>
            <a:ext cx="11180251" cy="4224087"/>
          </a:xfrm>
        </p:spPr>
        <p:txBody>
          <a:bodyPr/>
          <a:lstStyle/>
          <a:p>
            <a:r>
              <a:rPr lang="de-DE" sz="2754" dirty="0"/>
              <a:t>Push-Benachrichtigung über offene Anfragen</a:t>
            </a:r>
          </a:p>
          <a:p>
            <a:r>
              <a:rPr lang="de-DE" sz="2754" dirty="0"/>
              <a:t>Integration Flora Incognita </a:t>
            </a:r>
            <a:r>
              <a:rPr lang="de-DE" sz="2754" dirty="0">
                <a:sym typeface="Wingdings" panose="05000000000000000000" pitchFamily="2" charset="2"/>
              </a:rPr>
              <a:t> Prüfung der Kennarten aus der App</a:t>
            </a:r>
            <a:endParaRPr lang="de-DE" sz="2754" dirty="0"/>
          </a:p>
          <a:p>
            <a:r>
              <a:rPr lang="de-DE" sz="2754" dirty="0"/>
              <a:t>Darstellung aller Antragsflächen</a:t>
            </a:r>
          </a:p>
          <a:p>
            <a:r>
              <a:rPr lang="de-DE" sz="2754" dirty="0"/>
              <a:t>Darstellung der Fotopunkte in der Karte</a:t>
            </a:r>
          </a:p>
          <a:p>
            <a:r>
              <a:rPr lang="de-DE" sz="2754" dirty="0"/>
              <a:t>Verbesserung Galerie (z.B. Mehrfachauswahl von Fotos)</a:t>
            </a:r>
          </a:p>
          <a:p>
            <a:r>
              <a:rPr lang="de-DE" sz="2754" dirty="0"/>
              <a:t>Verbesserungen der Bedienung und Anzeige</a:t>
            </a:r>
          </a:p>
          <a:p>
            <a:r>
              <a:rPr lang="de-DE" sz="2754" dirty="0"/>
              <a:t>Einbindung weiterer Karten/Luftbilder</a:t>
            </a:r>
          </a:p>
          <a:p>
            <a:endParaRPr lang="de-DE" sz="2754" dirty="0"/>
          </a:p>
        </p:txBody>
      </p:sp>
      <p:sp>
        <p:nvSpPr>
          <p:cNvPr id="5" name="Abgerundetes Rechteck 4"/>
          <p:cNvSpPr/>
          <p:nvPr/>
        </p:nvSpPr>
        <p:spPr>
          <a:xfrm rot="1180924">
            <a:off x="8968502" y="3450015"/>
            <a:ext cx="2949157" cy="86003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66" dirty="0">
                <a:solidFill>
                  <a:schemeClr val="tx2"/>
                </a:solidFill>
                <a:latin typeface="Tw Cen MT Condensed Extra Bold" panose="020B0803020202020204" pitchFamily="34" charset="0"/>
              </a:rPr>
              <a:t>Finanzierungsvorbehalt</a:t>
            </a:r>
          </a:p>
        </p:txBody>
      </p:sp>
      <p:sp>
        <p:nvSpPr>
          <p:cNvPr id="3" name="Textfeld 2"/>
          <p:cNvSpPr txBox="1"/>
          <p:nvPr/>
        </p:nvSpPr>
        <p:spPr>
          <a:xfrm>
            <a:off x="1555262" y="265723"/>
            <a:ext cx="5408246" cy="369332"/>
          </a:xfrm>
          <a:prstGeom prst="rect">
            <a:avLst/>
          </a:prstGeom>
          <a:noFill/>
        </p:spPr>
        <p:txBody>
          <a:bodyPr wrap="square" rtlCol="0">
            <a:spAutoFit/>
          </a:bodyPr>
          <a:lstStyle/>
          <a:p>
            <a:r>
              <a:rPr lang="de-DE" b="1" dirty="0" smtClean="0"/>
              <a:t>Mitteilung des MLEUV vom 27.03.2025:</a:t>
            </a:r>
            <a:endParaRPr lang="de-DE" b="1" dirty="0"/>
          </a:p>
        </p:txBody>
      </p:sp>
    </p:spTree>
    <p:extLst>
      <p:ext uri="{BB962C8B-B14F-4D97-AF65-F5344CB8AC3E}">
        <p14:creationId xmlns:p14="http://schemas.microsoft.com/office/powerpoint/2010/main" val="32222861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stern, Osterhase, Ei, Ostereier, Nat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839" y="1412116"/>
            <a:ext cx="5787737" cy="3861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Untertitel 2"/>
          <p:cNvSpPr>
            <a:spLocks noGrp="1"/>
          </p:cNvSpPr>
          <p:nvPr>
            <p:ph type="subTitle" idx="1"/>
          </p:nvPr>
        </p:nvSpPr>
        <p:spPr>
          <a:xfrm>
            <a:off x="1911839" y="5346167"/>
            <a:ext cx="9178636" cy="1215736"/>
          </a:xfrm>
          <a:solidFill>
            <a:schemeClr val="accent2">
              <a:lumMod val="40000"/>
              <a:lumOff val="60000"/>
            </a:schemeClr>
          </a:solidFill>
          <a:effectLst>
            <a:outerShdw blurRad="50800" dist="38100" dir="5400000" algn="t" rotWithShape="0">
              <a:prstClr val="black">
                <a:alpha val="40000"/>
              </a:prstClr>
            </a:outerShdw>
          </a:effectLst>
        </p:spPr>
        <p:txBody>
          <a:bodyPr>
            <a:noAutofit/>
          </a:bodyPr>
          <a:lstStyle/>
          <a:p>
            <a:r>
              <a:rPr lang="de-DE" sz="4000" b="1" dirty="0" smtClean="0">
                <a:solidFill>
                  <a:srgbClr val="FF0000"/>
                </a:solidFill>
              </a:rPr>
              <a:t>Gutes Gelingen und frohe Ostern!</a:t>
            </a:r>
          </a:p>
          <a:p>
            <a:r>
              <a:rPr lang="de-DE" sz="4000" b="1" dirty="0" smtClean="0">
                <a:solidFill>
                  <a:srgbClr val="FF0000"/>
                </a:solidFill>
              </a:rPr>
              <a:t>Herzlichen Dank für Ihre Aufmerksamkeit</a:t>
            </a:r>
          </a:p>
          <a:p>
            <a:endParaRPr lang="de-DE" sz="4000" b="1" dirty="0">
              <a:solidFill>
                <a:srgbClr val="FF0000"/>
              </a:solidFill>
            </a:endParaRPr>
          </a:p>
        </p:txBody>
      </p:sp>
    </p:spTree>
    <p:extLst>
      <p:ext uri="{BB962C8B-B14F-4D97-AF65-F5344CB8AC3E}">
        <p14:creationId xmlns:p14="http://schemas.microsoft.com/office/powerpoint/2010/main" val="2710783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4" name="Grafik 3"/>
          <p:cNvPicPr>
            <a:picLocks noChangeAspect="1"/>
          </p:cNvPicPr>
          <p:nvPr/>
        </p:nvPicPr>
        <p:blipFill>
          <a:blip r:embed="rId2"/>
          <a:stretch>
            <a:fillRect/>
          </a:stretch>
        </p:blipFill>
        <p:spPr>
          <a:xfrm>
            <a:off x="-3048000" y="-1714500"/>
            <a:ext cx="18288000" cy="10287000"/>
          </a:xfrm>
          <a:prstGeom prst="rect">
            <a:avLst/>
          </a:prstGeom>
        </p:spPr>
      </p:pic>
      <p:cxnSp>
        <p:nvCxnSpPr>
          <p:cNvPr id="6" name="Gerader Verbinder 5"/>
          <p:cNvCxnSpPr/>
          <p:nvPr/>
        </p:nvCxnSpPr>
        <p:spPr>
          <a:xfrm flipV="1">
            <a:off x="4690334" y="1280160"/>
            <a:ext cx="4163210" cy="10758"/>
          </a:xfrm>
          <a:prstGeom prst="line">
            <a:avLst/>
          </a:prstGeom>
          <a:ln w="76200">
            <a:solidFill>
              <a:schemeClr val="tx2">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67844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40751" y="1851416"/>
            <a:ext cx="6525536" cy="4734586"/>
          </a:xfrm>
          <a:prstGeom prst="rect">
            <a:avLst/>
          </a:prstGeom>
          <a:ln>
            <a:noFill/>
          </a:ln>
          <a:effectLst>
            <a:outerShdw blurRad="190500" algn="tl" rotWithShape="0">
              <a:srgbClr val="000000">
                <a:alpha val="70000"/>
              </a:srgbClr>
            </a:outerShdw>
          </a:effectLst>
        </p:spPr>
      </p:pic>
      <p:sp>
        <p:nvSpPr>
          <p:cNvPr id="4" name="Textfeld 3"/>
          <p:cNvSpPr txBox="1"/>
          <p:nvPr/>
        </p:nvSpPr>
        <p:spPr>
          <a:xfrm>
            <a:off x="7897090" y="3169227"/>
            <a:ext cx="3943217" cy="2031325"/>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dirty="0" smtClean="0"/>
              <a:t>Und es wird jährlich schwieriger:</a:t>
            </a:r>
          </a:p>
          <a:p>
            <a:r>
              <a:rPr lang="de-DE" dirty="0" smtClean="0"/>
              <a:t>von 2023 </a:t>
            </a:r>
            <a:r>
              <a:rPr lang="de-DE" b="1" dirty="0" smtClean="0">
                <a:solidFill>
                  <a:srgbClr val="0070C0"/>
                </a:solidFill>
              </a:rPr>
              <a:t>zu 2024: + 1 % </a:t>
            </a:r>
            <a:r>
              <a:rPr lang="de-DE" dirty="0" smtClean="0"/>
              <a:t>(= Istzustand Dez. 2024; </a:t>
            </a:r>
            <a:r>
              <a:rPr lang="de-DE" b="1" dirty="0" smtClean="0">
                <a:solidFill>
                  <a:srgbClr val="C00000"/>
                </a:solidFill>
              </a:rPr>
              <a:t>bedeutet: - 1,1 </a:t>
            </a:r>
            <a:r>
              <a:rPr lang="de-DE" b="1" dirty="0" err="1" smtClean="0">
                <a:solidFill>
                  <a:srgbClr val="C00000"/>
                </a:solidFill>
              </a:rPr>
              <a:t>Mio</a:t>
            </a:r>
            <a:r>
              <a:rPr lang="de-DE" b="1" dirty="0" smtClean="0">
                <a:solidFill>
                  <a:srgbClr val="C00000"/>
                </a:solidFill>
              </a:rPr>
              <a:t> € EGS</a:t>
            </a:r>
            <a:r>
              <a:rPr lang="de-DE" dirty="0" smtClean="0"/>
              <a:t>)</a:t>
            </a:r>
          </a:p>
          <a:p>
            <a:r>
              <a:rPr lang="de-DE" dirty="0" smtClean="0"/>
              <a:t>von 2024 </a:t>
            </a:r>
            <a:r>
              <a:rPr lang="de-DE" b="1" dirty="0" smtClean="0">
                <a:solidFill>
                  <a:srgbClr val="0070C0"/>
                </a:solidFill>
              </a:rPr>
              <a:t>zu 2025: + weitere 1,5 %</a:t>
            </a:r>
          </a:p>
          <a:p>
            <a:r>
              <a:rPr lang="de-DE" dirty="0" smtClean="0"/>
              <a:t>von 2025 </a:t>
            </a:r>
            <a:r>
              <a:rPr lang="de-DE" b="1" dirty="0" smtClean="0">
                <a:solidFill>
                  <a:srgbClr val="0070C0"/>
                </a:solidFill>
              </a:rPr>
              <a:t>zu 2026: noch einmal + 2,5 %</a:t>
            </a:r>
            <a:r>
              <a:rPr lang="de-DE" dirty="0" smtClean="0"/>
              <a:t>, also für 2026; </a:t>
            </a:r>
            <a:r>
              <a:rPr lang="de-DE" b="1" u="sng" dirty="0" smtClean="0">
                <a:solidFill>
                  <a:srgbClr val="C00000"/>
                </a:solidFill>
              </a:rPr>
              <a:t>5 % mehr </a:t>
            </a:r>
            <a:r>
              <a:rPr lang="de-DE" b="1" dirty="0" smtClean="0">
                <a:solidFill>
                  <a:srgbClr val="C00000"/>
                </a:solidFill>
              </a:rPr>
              <a:t>als 2023 </a:t>
            </a:r>
            <a:r>
              <a:rPr lang="de-DE" dirty="0" smtClean="0"/>
              <a:t>an weiteren Umschichtungen</a:t>
            </a:r>
            <a:endParaRPr lang="de-DE" dirty="0"/>
          </a:p>
        </p:txBody>
      </p:sp>
      <p:sp>
        <p:nvSpPr>
          <p:cNvPr id="5" name="Pfeil nach links 4"/>
          <p:cNvSpPr/>
          <p:nvPr/>
        </p:nvSpPr>
        <p:spPr>
          <a:xfrm>
            <a:off x="5933209" y="3543300"/>
            <a:ext cx="1641764" cy="97674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97455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879591" y="1423002"/>
            <a:ext cx="6058746" cy="1705213"/>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rotWithShape="1">
          <a:blip r:embed="rId3"/>
          <a:srcRect l="11318"/>
          <a:stretch/>
        </p:blipFill>
        <p:spPr>
          <a:xfrm>
            <a:off x="2883880" y="3128215"/>
            <a:ext cx="6057322" cy="3477110"/>
          </a:xfrm>
          <a:prstGeom prst="rect">
            <a:avLst/>
          </a:prstGeom>
          <a:ln>
            <a:noFill/>
          </a:ln>
          <a:effectLst>
            <a:outerShdw blurRad="190500" algn="tl" rotWithShape="0">
              <a:srgbClr val="000000">
                <a:alpha val="70000"/>
              </a:srgbClr>
            </a:outerShdw>
          </a:effectLst>
        </p:spPr>
      </p:pic>
      <p:cxnSp>
        <p:nvCxnSpPr>
          <p:cNvPr id="7" name="Gerader Verbinder 6"/>
          <p:cNvCxnSpPr/>
          <p:nvPr/>
        </p:nvCxnSpPr>
        <p:spPr>
          <a:xfrm>
            <a:off x="3150190" y="4454771"/>
            <a:ext cx="4673596" cy="84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flipV="1">
            <a:off x="5421499" y="3938109"/>
            <a:ext cx="1158587" cy="1687"/>
          </a:xfrm>
          <a:prstGeom prst="line">
            <a:avLst/>
          </a:prstGeom>
          <a:ln w="7620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1" name="Gerader Verbinder 10"/>
          <p:cNvCxnSpPr/>
          <p:nvPr/>
        </p:nvCxnSpPr>
        <p:spPr>
          <a:xfrm flipV="1">
            <a:off x="3150190" y="5496631"/>
            <a:ext cx="4904509" cy="20782"/>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 name="Pfeil nach links 1"/>
          <p:cNvSpPr/>
          <p:nvPr/>
        </p:nvSpPr>
        <p:spPr>
          <a:xfrm>
            <a:off x="8604738" y="4079631"/>
            <a:ext cx="1094154" cy="719015"/>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40650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11933"/>
          <a:stretch/>
        </p:blipFill>
        <p:spPr>
          <a:xfrm>
            <a:off x="3126153" y="2327564"/>
            <a:ext cx="5631833" cy="3055574"/>
          </a:xfrm>
          <a:prstGeom prst="rect">
            <a:avLst/>
          </a:prstGeom>
          <a:ln>
            <a:noFill/>
          </a:ln>
          <a:effectLst>
            <a:outerShdw blurRad="190500" algn="tl" rotWithShape="0">
              <a:srgbClr val="000000">
                <a:alpha val="70000"/>
              </a:srgbClr>
            </a:outerShdw>
          </a:effectLst>
        </p:spPr>
      </p:pic>
      <p:sp>
        <p:nvSpPr>
          <p:cNvPr id="5" name="Textfeld 4"/>
          <p:cNvSpPr txBox="1"/>
          <p:nvPr/>
        </p:nvSpPr>
        <p:spPr>
          <a:xfrm>
            <a:off x="2824146" y="1236890"/>
            <a:ext cx="6351027" cy="954107"/>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sz="2800" b="1" dirty="0" smtClean="0"/>
              <a:t>Beschluss dieser Agrarministerkonferenz (AMK)….</a:t>
            </a:r>
            <a:endParaRPr lang="de-DE" sz="2800" b="1" dirty="0"/>
          </a:p>
        </p:txBody>
      </p:sp>
      <p:pic>
        <p:nvPicPr>
          <p:cNvPr id="6" name="Grafik 5"/>
          <p:cNvPicPr>
            <a:picLocks noChangeAspect="1"/>
          </p:cNvPicPr>
          <p:nvPr/>
        </p:nvPicPr>
        <p:blipFill rotWithShape="1">
          <a:blip r:embed="rId3"/>
          <a:srcRect l="11933"/>
          <a:stretch/>
        </p:blipFill>
        <p:spPr>
          <a:xfrm>
            <a:off x="3126153" y="5519705"/>
            <a:ext cx="5631833" cy="1058022"/>
          </a:xfrm>
          <a:prstGeom prst="rect">
            <a:avLst/>
          </a:prstGeom>
          <a:ln>
            <a:noFill/>
          </a:ln>
          <a:effectLst>
            <a:outerShdw blurRad="190500" algn="tl" rotWithShape="0">
              <a:srgbClr val="000000">
                <a:alpha val="70000"/>
              </a:srgbClr>
            </a:outerShdw>
          </a:effectLst>
        </p:spPr>
      </p:pic>
      <p:cxnSp>
        <p:nvCxnSpPr>
          <p:cNvPr id="3" name="Gerader Verbinder 2"/>
          <p:cNvCxnSpPr>
            <a:stCxn id="6" idx="1"/>
          </p:cNvCxnSpPr>
          <p:nvPr/>
        </p:nvCxnSpPr>
        <p:spPr>
          <a:xfrm flipV="1">
            <a:off x="3126153" y="6025662"/>
            <a:ext cx="1922585" cy="23054"/>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7237046" y="6025662"/>
            <a:ext cx="90658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1" name="Gerader Verbinder 10"/>
          <p:cNvCxnSpPr/>
          <p:nvPr/>
        </p:nvCxnSpPr>
        <p:spPr>
          <a:xfrm flipV="1">
            <a:off x="3188677" y="6260123"/>
            <a:ext cx="3743569" cy="31262"/>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2" name="Trapezoid 11"/>
          <p:cNvSpPr/>
          <p:nvPr/>
        </p:nvSpPr>
        <p:spPr>
          <a:xfrm rot="10800000">
            <a:off x="9175173" y="2704123"/>
            <a:ext cx="523719" cy="1008185"/>
          </a:xfrm>
          <a:prstGeom prst="trapezoi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Ellipse 12"/>
          <p:cNvSpPr/>
          <p:nvPr/>
        </p:nvSpPr>
        <p:spPr>
          <a:xfrm>
            <a:off x="9237785" y="3782646"/>
            <a:ext cx="461107" cy="3595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5729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26877" y="2181090"/>
            <a:ext cx="5782482" cy="962159"/>
          </a:xfrm>
          <a:prstGeom prst="rect">
            <a:avLst/>
          </a:prstGeom>
          <a:ln>
            <a:noFill/>
          </a:ln>
          <a:effectLst>
            <a:outerShdw blurRad="190500" algn="tl" rotWithShape="0">
              <a:srgbClr val="000000">
                <a:alpha val="70000"/>
              </a:srgbClr>
            </a:outerShdw>
          </a:effectLst>
        </p:spPr>
      </p:pic>
      <p:sp>
        <p:nvSpPr>
          <p:cNvPr id="3" name="Textfeld 2"/>
          <p:cNvSpPr txBox="1"/>
          <p:nvPr/>
        </p:nvSpPr>
        <p:spPr>
          <a:xfrm>
            <a:off x="1347354" y="3354167"/>
            <a:ext cx="9725891" cy="2862322"/>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de-DE" b="1" u="sng" dirty="0" smtClean="0"/>
              <a:t>Also nach meinem </a:t>
            </a:r>
            <a:r>
              <a:rPr lang="de-DE" b="1" u="sng" dirty="0"/>
              <a:t>V</a:t>
            </a:r>
            <a:r>
              <a:rPr lang="de-DE" b="1" u="sng" dirty="0" smtClean="0"/>
              <a:t>erständnis:</a:t>
            </a:r>
            <a:r>
              <a:rPr lang="de-DE" dirty="0" smtClean="0"/>
              <a:t> Sinken infolge der Umverteilung von der 1. Säule in die 2. Säule die Mittel für die Direktzahlungen insgesamt, </a:t>
            </a:r>
          </a:p>
          <a:p>
            <a:pPr marL="285750" indent="-285750">
              <a:buFontTx/>
              <a:buChar char="-"/>
            </a:pPr>
            <a:r>
              <a:rPr lang="de-DE" b="1" dirty="0" smtClean="0">
                <a:solidFill>
                  <a:srgbClr val="0070C0"/>
                </a:solidFill>
              </a:rPr>
              <a:t>reduziert sich nicht nur die Einkommensgrundstützung </a:t>
            </a:r>
            <a:r>
              <a:rPr lang="de-DE" dirty="0" smtClean="0"/>
              <a:t>von Jahr zu Jahr</a:t>
            </a:r>
          </a:p>
          <a:p>
            <a:pPr marL="285750" indent="-285750">
              <a:buFontTx/>
              <a:buChar char="-"/>
            </a:pPr>
            <a:r>
              <a:rPr lang="de-DE" dirty="0" smtClean="0"/>
              <a:t>sondern </a:t>
            </a:r>
            <a:r>
              <a:rPr lang="de-DE" b="1" dirty="0" smtClean="0">
                <a:solidFill>
                  <a:srgbClr val="0070C0"/>
                </a:solidFill>
              </a:rPr>
              <a:t>auch die HH-Mittel für Öko-Regelungen</a:t>
            </a:r>
            <a:r>
              <a:rPr lang="de-DE" dirty="0" smtClean="0"/>
              <a:t>. Anreize werden so schlecht finanzierbar. </a:t>
            </a:r>
          </a:p>
          <a:p>
            <a:r>
              <a:rPr lang="de-DE" dirty="0" smtClean="0">
                <a:solidFill>
                  <a:srgbClr val="C00000"/>
                </a:solidFill>
              </a:rPr>
              <a:t>     </a:t>
            </a:r>
            <a:r>
              <a:rPr lang="de-DE" b="1" dirty="0" smtClean="0">
                <a:solidFill>
                  <a:srgbClr val="C00000"/>
                </a:solidFill>
              </a:rPr>
              <a:t>Setzt sich das wie geplant fort, wird das Niveau der Direktzahlungen zum Stand vor der Änderung</a:t>
            </a:r>
          </a:p>
          <a:p>
            <a:r>
              <a:rPr lang="de-DE" b="1" dirty="0">
                <a:solidFill>
                  <a:srgbClr val="C00000"/>
                </a:solidFill>
              </a:rPr>
              <a:t> </a:t>
            </a:r>
            <a:r>
              <a:rPr lang="de-DE" b="1" dirty="0" smtClean="0">
                <a:solidFill>
                  <a:srgbClr val="C00000"/>
                </a:solidFill>
              </a:rPr>
              <a:t>    der GAP laut meinen überschlägigen Berechnungen erreicht,</a:t>
            </a:r>
          </a:p>
          <a:p>
            <a:pPr marL="285750" indent="-285750">
              <a:buFontTx/>
              <a:buChar char="-"/>
            </a:pPr>
            <a:r>
              <a:rPr lang="de-DE" dirty="0" smtClean="0"/>
              <a:t>obwohl die Betriebe sich angepasst haben / die Produktionsweisen umstellten und </a:t>
            </a:r>
          </a:p>
          <a:p>
            <a:pPr marL="285750" indent="-285750">
              <a:buFontTx/>
              <a:buChar char="-"/>
            </a:pPr>
            <a:r>
              <a:rPr lang="de-DE" dirty="0" smtClean="0"/>
              <a:t>verstärkt klima- und umweltrelevante Leistungen erbringen, sowie</a:t>
            </a:r>
          </a:p>
          <a:p>
            <a:pPr marL="285750" indent="-285750">
              <a:buFontTx/>
              <a:buChar char="-"/>
            </a:pPr>
            <a:r>
              <a:rPr lang="de-DE" dirty="0" smtClean="0"/>
              <a:t>erhöhte Anforderungen (GLÖZ 1-7 und Grundanforderungen an die Betriebsführung) erfüllen müssen.</a:t>
            </a:r>
            <a:endParaRPr lang="de-DE" dirty="0"/>
          </a:p>
        </p:txBody>
      </p:sp>
      <p:sp>
        <p:nvSpPr>
          <p:cNvPr id="4" name="Textfeld 3"/>
          <p:cNvSpPr txBox="1"/>
          <p:nvPr/>
        </p:nvSpPr>
        <p:spPr>
          <a:xfrm>
            <a:off x="2112018" y="1413164"/>
            <a:ext cx="2067791" cy="646331"/>
          </a:xfrm>
          <a:prstGeom prst="rect">
            <a:avLst/>
          </a:prstGeom>
          <a:solidFill>
            <a:schemeClr val="bg2"/>
          </a:solidFill>
          <a:effectLst>
            <a:outerShdw blurRad="50800" dist="38100" dir="8100000" algn="tr" rotWithShape="0">
              <a:prstClr val="black">
                <a:alpha val="40000"/>
              </a:prstClr>
            </a:outerShdw>
          </a:effectLst>
        </p:spPr>
        <p:txBody>
          <a:bodyPr wrap="square" rtlCol="0">
            <a:spAutoFit/>
          </a:bodyPr>
          <a:lstStyle/>
          <a:p>
            <a:r>
              <a:rPr lang="de-DE" dirty="0" smtClean="0"/>
              <a:t>… auch lt. dieser AMK:</a:t>
            </a:r>
            <a:endParaRPr lang="de-DE" dirty="0"/>
          </a:p>
        </p:txBody>
      </p:sp>
    </p:spTree>
    <p:extLst>
      <p:ext uri="{BB962C8B-B14F-4D97-AF65-F5344CB8AC3E}">
        <p14:creationId xmlns:p14="http://schemas.microsoft.com/office/powerpoint/2010/main" val="1666947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01838-AD97-8A4C-B2BD-9A1E48A89292}"/>
              </a:ext>
            </a:extLst>
          </p:cNvPr>
          <p:cNvSpPr>
            <a:spLocks noGrp="1"/>
          </p:cNvSpPr>
          <p:nvPr>
            <p:ph type="ctrTitle"/>
          </p:nvPr>
        </p:nvSpPr>
        <p:spPr/>
        <p:txBody>
          <a:bodyPr/>
          <a:lstStyle/>
          <a:p>
            <a:r>
              <a:rPr lang="de-DE" dirty="0"/>
              <a:t>Umwelt &amp; Landwirtschaft</a:t>
            </a:r>
          </a:p>
        </p:txBody>
      </p:sp>
      <p:sp>
        <p:nvSpPr>
          <p:cNvPr id="3" name="Untertitel 2">
            <a:extLst>
              <a:ext uri="{FF2B5EF4-FFF2-40B4-BE49-F238E27FC236}">
                <a16:creationId xmlns:a16="http://schemas.microsoft.com/office/drawing/2014/main" id="{FD030CCB-1B6C-A54F-993E-5FFF5C574A30}"/>
              </a:ext>
            </a:extLst>
          </p:cNvPr>
          <p:cNvSpPr>
            <a:spLocks noGrp="1"/>
          </p:cNvSpPr>
          <p:nvPr>
            <p:ph type="subTitle" idx="1"/>
          </p:nvPr>
        </p:nvSpPr>
        <p:spPr/>
        <p:txBody>
          <a:bodyPr/>
          <a:lstStyle/>
          <a:p>
            <a:r>
              <a:rPr lang="de-DE" dirty="0"/>
              <a:t>Umwelt | </a:t>
            </a:r>
            <a:r>
              <a:rPr lang="de-DE" dirty="0" smtClean="0"/>
              <a:t>Landwirtschaft</a:t>
            </a:r>
          </a:p>
          <a:p>
            <a:r>
              <a:rPr lang="de-DE" dirty="0" smtClean="0">
                <a:solidFill>
                  <a:srgbClr val="7030A0"/>
                </a:solidFill>
              </a:rPr>
              <a:t>Info-Veranstaltung vom 08.04.2025 des SG 83.3 Agrarförderung</a:t>
            </a:r>
            <a:endParaRPr lang="de-DE" dirty="0">
              <a:solidFill>
                <a:srgbClr val="7030A0"/>
              </a:solidFill>
            </a:endParaRPr>
          </a:p>
          <a:p>
            <a:endParaRPr lang="de-DE" dirty="0"/>
          </a:p>
        </p:txBody>
      </p:sp>
    </p:spTree>
    <p:extLst>
      <p:ext uri="{BB962C8B-B14F-4D97-AF65-F5344CB8AC3E}">
        <p14:creationId xmlns:p14="http://schemas.microsoft.com/office/powerpoint/2010/main" val="486349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48098" y="1383035"/>
            <a:ext cx="5077534" cy="1552792"/>
          </a:xfrm>
          <a:prstGeom prst="rect">
            <a:avLst/>
          </a:prstGeom>
          <a:ln>
            <a:noFill/>
          </a:ln>
          <a:effectLst>
            <a:outerShdw blurRad="190500" algn="tl" rotWithShape="0">
              <a:srgbClr val="000000">
                <a:alpha val="70000"/>
              </a:srgbClr>
            </a:outerShdw>
          </a:effectLst>
        </p:spPr>
      </p:pic>
      <p:sp>
        <p:nvSpPr>
          <p:cNvPr id="4" name="Textfeld 3"/>
          <p:cNvSpPr txBox="1"/>
          <p:nvPr/>
        </p:nvSpPr>
        <p:spPr>
          <a:xfrm>
            <a:off x="7564582" y="3221182"/>
            <a:ext cx="4021282" cy="3139321"/>
          </a:xfrm>
          <a:prstGeom prst="rect">
            <a:avLst/>
          </a:prstGeom>
          <a:solidFill>
            <a:srgbClr val="FFFF99"/>
          </a:solidFill>
        </p:spPr>
        <p:txBody>
          <a:bodyPr wrap="square" rtlCol="0">
            <a:spAutoFit/>
          </a:bodyPr>
          <a:lstStyle/>
          <a:p>
            <a:r>
              <a:rPr lang="de-DE" dirty="0" smtClean="0"/>
              <a:t>Wenn man die Ergebnisse in HVL als repräsentativ im Bundes- und Landesmaßstab unterstellen würde, genügte diese Änderung also nicht. </a:t>
            </a:r>
            <a:r>
              <a:rPr lang="de-DE" b="1" dirty="0" smtClean="0">
                <a:solidFill>
                  <a:srgbClr val="C00000"/>
                </a:solidFill>
              </a:rPr>
              <a:t>Trotz </a:t>
            </a:r>
            <a:r>
              <a:rPr lang="de-DE" b="1" u="sng" dirty="0" smtClean="0">
                <a:solidFill>
                  <a:srgbClr val="C00000"/>
                </a:solidFill>
              </a:rPr>
              <a:t>gesteigerter Teilnahme an ÖR </a:t>
            </a:r>
            <a:r>
              <a:rPr lang="de-DE" b="1" dirty="0" smtClean="0">
                <a:solidFill>
                  <a:srgbClr val="C00000"/>
                </a:solidFill>
              </a:rPr>
              <a:t>in HVL wurde das Ergebnis bei den Direktzahlungen </a:t>
            </a:r>
            <a:r>
              <a:rPr lang="de-DE" b="1" u="sng" dirty="0" smtClean="0">
                <a:solidFill>
                  <a:srgbClr val="C00000"/>
                </a:solidFill>
              </a:rPr>
              <a:t>schlechter als 2023</a:t>
            </a:r>
            <a:r>
              <a:rPr lang="de-DE" b="1" dirty="0" smtClean="0">
                <a:solidFill>
                  <a:srgbClr val="C00000"/>
                </a:solidFill>
              </a:rPr>
              <a:t>.</a:t>
            </a:r>
          </a:p>
          <a:p>
            <a:endParaRPr lang="de-DE" dirty="0" smtClean="0"/>
          </a:p>
          <a:p>
            <a:r>
              <a:rPr lang="de-DE" b="1" dirty="0" smtClean="0">
                <a:solidFill>
                  <a:srgbClr val="C00000"/>
                </a:solidFill>
              </a:rPr>
              <a:t>Von 130 % </a:t>
            </a:r>
            <a:r>
              <a:rPr lang="de-DE" dirty="0" smtClean="0"/>
              <a:t>als Höchsteinheitsbeträgen </a:t>
            </a:r>
            <a:r>
              <a:rPr lang="de-DE" b="1" dirty="0" smtClean="0">
                <a:solidFill>
                  <a:srgbClr val="C00000"/>
                </a:solidFill>
              </a:rPr>
              <a:t>blieb es </a:t>
            </a:r>
            <a:r>
              <a:rPr lang="de-DE" dirty="0" smtClean="0"/>
              <a:t>jedenfalls bundesweit für 2024 </a:t>
            </a:r>
            <a:r>
              <a:rPr lang="de-DE" b="1" dirty="0" smtClean="0">
                <a:solidFill>
                  <a:srgbClr val="C00000"/>
                </a:solidFill>
              </a:rPr>
              <a:t>weit entfernt</a:t>
            </a:r>
            <a:r>
              <a:rPr lang="de-DE" dirty="0" smtClean="0">
                <a:solidFill>
                  <a:srgbClr val="C00000"/>
                </a:solidFill>
              </a:rPr>
              <a:t>.</a:t>
            </a:r>
            <a:endParaRPr lang="de-DE" dirty="0">
              <a:solidFill>
                <a:srgbClr val="C00000"/>
              </a:solidFill>
            </a:endParaRPr>
          </a:p>
        </p:txBody>
      </p:sp>
      <p:sp>
        <p:nvSpPr>
          <p:cNvPr id="6" name="Textfeld 5"/>
          <p:cNvSpPr txBox="1"/>
          <p:nvPr/>
        </p:nvSpPr>
        <p:spPr>
          <a:xfrm>
            <a:off x="612953" y="3313515"/>
            <a:ext cx="6608462" cy="3046988"/>
          </a:xfrm>
          <a:prstGeom prst="rect">
            <a:avLst/>
          </a:prstGeom>
          <a:solidFill>
            <a:schemeClr val="bg1"/>
          </a:solidFill>
        </p:spPr>
        <p:txBody>
          <a:bodyPr wrap="square" rtlCol="0">
            <a:spAutoFit/>
          </a:bodyPr>
          <a:lstStyle/>
          <a:p>
            <a:pPr algn="ctr"/>
            <a:r>
              <a:rPr lang="de-DE" sz="1200" b="1" dirty="0"/>
              <a:t>Artikel 1 </a:t>
            </a:r>
            <a:r>
              <a:rPr lang="de-DE" sz="1200" b="1" dirty="0" smtClean="0"/>
              <a:t/>
            </a:r>
            <a:br>
              <a:rPr lang="de-DE" sz="1200" b="1" dirty="0" smtClean="0"/>
            </a:br>
            <a:r>
              <a:rPr lang="de-DE" sz="1200" b="1" dirty="0" smtClean="0"/>
              <a:t/>
            </a:r>
            <a:br>
              <a:rPr lang="de-DE" sz="1200" b="1" dirty="0" smtClean="0"/>
            </a:br>
            <a:r>
              <a:rPr lang="de-DE" sz="1200" dirty="0" smtClean="0"/>
              <a:t>Die </a:t>
            </a:r>
            <a:r>
              <a:rPr lang="de-DE" sz="1200" dirty="0"/>
              <a:t>GAP-Direktzahlungen-Verordnung vom 24. Januar 2022 (BGBl. I S. 139), die </a:t>
            </a:r>
            <a:r>
              <a:rPr lang="de-DE" sz="1200" dirty="0" smtClean="0"/>
              <a:t>zuletzt </a:t>
            </a:r>
            <a:r>
              <a:rPr lang="de-DE" sz="1200" dirty="0"/>
              <a:t>durch die Verordnung vom 29. August 2023 (BGBl. 2023 I Nummer 238) geändert worden ist, wird wie folgt geändert: </a:t>
            </a:r>
            <a:r>
              <a:rPr lang="de-DE" sz="1200" dirty="0" smtClean="0"/>
              <a:t/>
            </a:r>
            <a:br>
              <a:rPr lang="de-DE" sz="1200" dirty="0" smtClean="0"/>
            </a:br>
            <a:r>
              <a:rPr lang="de-DE" sz="1200" dirty="0" smtClean="0"/>
              <a:t/>
            </a:r>
            <a:br>
              <a:rPr lang="de-DE" sz="1200" dirty="0" smtClean="0"/>
            </a:br>
            <a:r>
              <a:rPr lang="de-DE" sz="1200" b="1" dirty="0" smtClean="0"/>
              <a:t>1</a:t>
            </a:r>
            <a:r>
              <a:rPr lang="de-DE" sz="1200" b="1" dirty="0"/>
              <a:t>. </a:t>
            </a:r>
            <a:r>
              <a:rPr lang="de-DE" sz="1200" dirty="0"/>
              <a:t>In der Inhaltsübersicht wird nach § 21 eingefügt: </a:t>
            </a:r>
            <a:r>
              <a:rPr lang="de-DE" sz="1200" dirty="0" smtClean="0"/>
              <a:t/>
            </a:r>
            <a:br>
              <a:rPr lang="de-DE" sz="1200" dirty="0" smtClean="0"/>
            </a:br>
            <a:r>
              <a:rPr lang="de-DE" sz="1200" dirty="0" smtClean="0"/>
              <a:t/>
            </a:r>
            <a:br>
              <a:rPr lang="de-DE" sz="1200" dirty="0" smtClean="0"/>
            </a:br>
            <a:r>
              <a:rPr lang="de-DE" sz="1200" dirty="0" smtClean="0"/>
              <a:t>„</a:t>
            </a:r>
            <a:r>
              <a:rPr lang="de-DE" sz="1200" dirty="0"/>
              <a:t>Abschnitt 4 </a:t>
            </a:r>
            <a:r>
              <a:rPr lang="de-DE" sz="1200" dirty="0" smtClean="0"/>
              <a:t/>
            </a:r>
            <a:br>
              <a:rPr lang="de-DE" sz="1200" dirty="0" smtClean="0"/>
            </a:br>
            <a:r>
              <a:rPr lang="de-DE" sz="1200" dirty="0" smtClean="0"/>
              <a:t/>
            </a:r>
            <a:br>
              <a:rPr lang="de-DE" sz="1200" dirty="0" smtClean="0"/>
            </a:br>
            <a:r>
              <a:rPr lang="de-DE" sz="1200" dirty="0" smtClean="0"/>
              <a:t>Anpassung </a:t>
            </a:r>
            <a:r>
              <a:rPr lang="de-DE" sz="1200" dirty="0"/>
              <a:t>von nach dem GAP-Direktzahlungen-Gesetz geplanten </a:t>
            </a:r>
            <a:r>
              <a:rPr lang="de-DE" sz="1200" dirty="0" smtClean="0"/>
              <a:t>Höchsteinheitsbeträgen</a:t>
            </a:r>
            <a:br>
              <a:rPr lang="de-DE" sz="1200" dirty="0" smtClean="0"/>
            </a:br>
            <a:r>
              <a:rPr lang="de-DE" sz="1200" dirty="0" smtClean="0"/>
              <a:t>§ </a:t>
            </a:r>
            <a:r>
              <a:rPr lang="de-DE" sz="1200" dirty="0"/>
              <a:t>21a Anpassung von nach dem GAP-Direktzahlungen-Gesetz geplanten </a:t>
            </a:r>
            <a:r>
              <a:rPr lang="de-DE" sz="1200" dirty="0" smtClean="0"/>
              <a:t>Höchsteinheitsbeträgen </a:t>
            </a:r>
            <a:r>
              <a:rPr lang="de-DE" sz="1200" dirty="0"/>
              <a:t>für das Antragsjahr 2023“. </a:t>
            </a:r>
            <a:endParaRPr lang="de-DE" sz="1200" dirty="0" smtClean="0"/>
          </a:p>
          <a:p>
            <a:pPr algn="ctr"/>
            <a:r>
              <a:rPr lang="de-DE" sz="1200" dirty="0"/>
              <a:t/>
            </a:r>
            <a:br>
              <a:rPr lang="de-DE" sz="1200" dirty="0"/>
            </a:br>
            <a:r>
              <a:rPr lang="de-DE" sz="1200" b="1" dirty="0" smtClean="0"/>
              <a:t>2</a:t>
            </a:r>
            <a:r>
              <a:rPr lang="de-DE" sz="1200" b="1" dirty="0"/>
              <a:t>. </a:t>
            </a:r>
            <a:r>
              <a:rPr lang="de-DE" sz="1200" dirty="0"/>
              <a:t>In § 16 Absatz 2 Satz 3 wird die Angabe „das Antragsjahr 2023“ durch die Angabe „die Antragsjahre 2023 und 2024 jeweils“ ersetzt. </a:t>
            </a:r>
          </a:p>
        </p:txBody>
      </p:sp>
      <p:cxnSp>
        <p:nvCxnSpPr>
          <p:cNvPr id="9" name="Gerader Verbinder 8"/>
          <p:cNvCxnSpPr/>
          <p:nvPr/>
        </p:nvCxnSpPr>
        <p:spPr>
          <a:xfrm>
            <a:off x="1125417" y="5356888"/>
            <a:ext cx="684963"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1" name="Gerader Verbinder 10"/>
          <p:cNvCxnSpPr/>
          <p:nvPr/>
        </p:nvCxnSpPr>
        <p:spPr>
          <a:xfrm flipV="1">
            <a:off x="4566967" y="5356888"/>
            <a:ext cx="2162079" cy="335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5" name="Gerader Verbinder 4"/>
          <p:cNvCxnSpPr/>
          <p:nvPr/>
        </p:nvCxnSpPr>
        <p:spPr>
          <a:xfrm>
            <a:off x="4883349" y="6116933"/>
            <a:ext cx="2150497" cy="2513"/>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2928513" y="6298301"/>
            <a:ext cx="1877949" cy="899"/>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19099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910785" y="1342500"/>
            <a:ext cx="5654878" cy="5276204"/>
          </a:xfrm>
          <a:prstGeom prst="rect">
            <a:avLst/>
          </a:prstGeom>
          <a:ln>
            <a:noFill/>
          </a:ln>
          <a:effectLst>
            <a:outerShdw blurRad="190500" algn="tl" rotWithShape="0">
              <a:srgbClr val="000000">
                <a:alpha val="70000"/>
              </a:srgbClr>
            </a:outerShdw>
          </a:effectLst>
        </p:spPr>
      </p:pic>
      <p:cxnSp>
        <p:nvCxnSpPr>
          <p:cNvPr id="6" name="Gerader Verbinder 5"/>
          <p:cNvCxnSpPr/>
          <p:nvPr/>
        </p:nvCxnSpPr>
        <p:spPr>
          <a:xfrm flipV="1">
            <a:off x="6338277" y="6221046"/>
            <a:ext cx="1742831" cy="1563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4032738" y="6432062"/>
            <a:ext cx="1172308" cy="7815"/>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9722338" y="4478215"/>
            <a:ext cx="1914770" cy="2031325"/>
          </a:xfrm>
          <a:prstGeom prst="rect">
            <a:avLst/>
          </a:prstGeom>
          <a:solidFill>
            <a:srgbClr val="FFFF99"/>
          </a:solidFill>
        </p:spPr>
        <p:txBody>
          <a:bodyPr wrap="square" rtlCol="0">
            <a:spAutoFit/>
          </a:bodyPr>
          <a:lstStyle/>
          <a:p>
            <a:r>
              <a:rPr lang="de-DE" b="1" dirty="0" smtClean="0"/>
              <a:t>ABER, wenn die Mittel weiter anders abfließen?</a:t>
            </a:r>
          </a:p>
          <a:p>
            <a:r>
              <a:rPr lang="de-DE" b="1" dirty="0" smtClean="0"/>
              <a:t>…</a:t>
            </a:r>
          </a:p>
          <a:p>
            <a:r>
              <a:rPr lang="de-DE" b="1" dirty="0" smtClean="0"/>
              <a:t>Wiederholt sich das Szenario von 2024???</a:t>
            </a:r>
            <a:endParaRPr lang="de-DE" b="1" dirty="0"/>
          </a:p>
        </p:txBody>
      </p:sp>
    </p:spTree>
    <p:extLst>
      <p:ext uri="{BB962C8B-B14F-4D97-AF65-F5344CB8AC3E}">
        <p14:creationId xmlns:p14="http://schemas.microsoft.com/office/powerpoint/2010/main" val="2248999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765417" y="2061043"/>
            <a:ext cx="6173238" cy="4443666"/>
          </a:xfrm>
          <a:prstGeom prst="rect">
            <a:avLst/>
          </a:prstGeom>
          <a:ln>
            <a:noFill/>
          </a:ln>
          <a:effectLst>
            <a:outerShdw blurRad="190500" algn="tl" rotWithShape="0">
              <a:srgbClr val="000000">
                <a:alpha val="70000"/>
              </a:srgbClr>
            </a:outerShdw>
          </a:effectLst>
        </p:spPr>
      </p:pic>
      <p:sp>
        <p:nvSpPr>
          <p:cNvPr id="2" name="Textfeld 1"/>
          <p:cNvSpPr txBox="1"/>
          <p:nvPr/>
        </p:nvSpPr>
        <p:spPr>
          <a:xfrm>
            <a:off x="8749145" y="3241964"/>
            <a:ext cx="2712028" cy="646331"/>
          </a:xfrm>
          <a:prstGeom prst="rect">
            <a:avLst/>
          </a:prstGeom>
          <a:solidFill>
            <a:srgbClr val="FFFF99"/>
          </a:solidFill>
        </p:spPr>
        <p:txBody>
          <a:bodyPr wrap="square" rtlCol="0">
            <a:spAutoFit/>
          </a:bodyPr>
          <a:lstStyle/>
          <a:p>
            <a:r>
              <a:rPr lang="de-DE" dirty="0" smtClean="0"/>
              <a:t>Mit „</a:t>
            </a:r>
            <a:r>
              <a:rPr lang="de-DE" b="1" dirty="0" smtClean="0">
                <a:solidFill>
                  <a:srgbClr val="C00000"/>
                </a:solidFill>
              </a:rPr>
              <a:t>dies</a:t>
            </a:r>
            <a:r>
              <a:rPr lang="de-DE" dirty="0" smtClean="0"/>
              <a:t>“ ist hier die Umverteilung gemeint.</a:t>
            </a:r>
            <a:endParaRPr lang="de-DE" dirty="0"/>
          </a:p>
        </p:txBody>
      </p:sp>
      <p:cxnSp>
        <p:nvCxnSpPr>
          <p:cNvPr id="5" name="Gerader Verbinder 4"/>
          <p:cNvCxnSpPr/>
          <p:nvPr/>
        </p:nvCxnSpPr>
        <p:spPr>
          <a:xfrm>
            <a:off x="3118338" y="4189046"/>
            <a:ext cx="4603262" cy="46892"/>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2016369" y="4423508"/>
            <a:ext cx="5705231" cy="5470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2016369" y="4642338"/>
            <a:ext cx="2243016" cy="7816"/>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12528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4000" dirty="0" smtClean="0">
                <a:solidFill>
                  <a:srgbClr val="0070C0"/>
                </a:solidFill>
              </a:rPr>
              <a:t>Nun hören wir uns das Anliegen von Frau Vincenz an…</a:t>
            </a:r>
            <a:endParaRPr lang="de-DE" sz="4000" dirty="0">
              <a:solidFill>
                <a:srgbClr val="0070C0"/>
              </a:solidFill>
            </a:endParaRPr>
          </a:p>
        </p:txBody>
      </p:sp>
    </p:spTree>
    <p:extLst>
      <p:ext uri="{BB962C8B-B14F-4D97-AF65-F5344CB8AC3E}">
        <p14:creationId xmlns:p14="http://schemas.microsoft.com/office/powerpoint/2010/main" val="3089578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0407" y="553298"/>
            <a:ext cx="10979151" cy="427567"/>
          </a:xfrm>
        </p:spPr>
        <p:txBody>
          <a:bodyPr>
            <a:normAutofit fontScale="90000"/>
          </a:bodyPr>
          <a:lstStyle/>
          <a:p>
            <a:r>
              <a:rPr lang="de-DE" dirty="0" smtClean="0"/>
              <a:t>Wofür Bodenschätzung?</a:t>
            </a:r>
            <a:endParaRPr lang="de-DE" dirty="0"/>
          </a:p>
        </p:txBody>
      </p:sp>
      <p:sp>
        <p:nvSpPr>
          <p:cNvPr id="7" name="Textfeld 6"/>
          <p:cNvSpPr txBox="1"/>
          <p:nvPr/>
        </p:nvSpPr>
        <p:spPr>
          <a:xfrm>
            <a:off x="524930" y="1186412"/>
            <a:ext cx="10921999" cy="1200329"/>
          </a:xfrm>
          <a:prstGeom prst="rect">
            <a:avLst/>
          </a:prstGeom>
          <a:noFill/>
        </p:spPr>
        <p:txBody>
          <a:bodyPr wrap="square" rtlCol="0">
            <a:spAutoFit/>
          </a:bodyPr>
          <a:lstStyle/>
          <a:p>
            <a:pPr marL="285750" indent="-285750">
              <a:lnSpc>
                <a:spcPct val="150000"/>
              </a:lnSpc>
              <a:spcAft>
                <a:spcPts val="1200"/>
              </a:spcAft>
              <a:buFont typeface="Arial" panose="020B0604020202020204" pitchFamily="34" charset="0"/>
              <a:buChar char="•"/>
            </a:pPr>
            <a:r>
              <a:rPr lang="de-DE" sz="2400" u="sng" dirty="0" smtClean="0"/>
              <a:t>gerechte</a:t>
            </a:r>
            <a:r>
              <a:rPr lang="de-DE" sz="2400" dirty="0" smtClean="0"/>
              <a:t> Besteuerung der Landwirtschaft nach</a:t>
            </a:r>
            <a:br>
              <a:rPr lang="de-DE" sz="2400" dirty="0" smtClean="0"/>
            </a:br>
            <a:r>
              <a:rPr lang="de-DE" sz="2400" dirty="0" smtClean="0"/>
              <a:t>natürlicher Ertragsfähigkeit</a:t>
            </a:r>
            <a:endParaRPr lang="de-DE" sz="2400" dirty="0"/>
          </a:p>
        </p:txBody>
      </p:sp>
      <p:sp>
        <p:nvSpPr>
          <p:cNvPr id="8" name="Textfeld 7"/>
          <p:cNvSpPr txBox="1"/>
          <p:nvPr/>
        </p:nvSpPr>
        <p:spPr>
          <a:xfrm>
            <a:off x="569644" y="2335730"/>
            <a:ext cx="10921999" cy="21236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smtClean="0"/>
              <a:t>für </a:t>
            </a:r>
            <a:r>
              <a:rPr lang="de-DE" sz="2400" dirty="0"/>
              <a:t>nicht-steuerliche Zwecke:</a:t>
            </a:r>
          </a:p>
          <a:p>
            <a:pPr marL="1076325" lvl="1" indent="-285750">
              <a:lnSpc>
                <a:spcPct val="150000"/>
              </a:lnSpc>
              <a:buFont typeface="Arial" panose="020B0604020202020204" pitchFamily="34" charset="0"/>
              <a:buChar char="•"/>
            </a:pPr>
            <a:r>
              <a:rPr lang="de-DE" sz="2000" dirty="0" smtClean="0"/>
              <a:t>Wertermittlung </a:t>
            </a:r>
            <a:r>
              <a:rPr lang="de-DE" sz="2000" dirty="0"/>
              <a:t>in Bodenordnungsverfahren</a:t>
            </a:r>
          </a:p>
          <a:p>
            <a:pPr marL="1076325" lvl="1" indent="-285750">
              <a:lnSpc>
                <a:spcPct val="150000"/>
              </a:lnSpc>
              <a:buFont typeface="Arial" panose="020B0604020202020204" pitchFamily="34" charset="0"/>
              <a:buChar char="•"/>
            </a:pPr>
            <a:r>
              <a:rPr lang="de-DE" sz="2000" dirty="0" smtClean="0"/>
              <a:t>Ableitung von Bodenkarten durch </a:t>
            </a:r>
            <a:r>
              <a:rPr lang="de-DE" sz="2000" dirty="0" err="1" smtClean="0"/>
              <a:t>geolog</a:t>
            </a:r>
            <a:r>
              <a:rPr lang="de-DE" sz="2000" dirty="0" smtClean="0"/>
              <a:t>. Dienste:</a:t>
            </a:r>
          </a:p>
          <a:p>
            <a:pPr marL="1076325" lvl="1"/>
            <a:r>
              <a:rPr lang="de-DE" sz="1200" i="1" u="sng" dirty="0">
                <a:solidFill>
                  <a:srgbClr val="00B0F0"/>
                </a:solidFill>
              </a:rPr>
              <a:t>https://geo.brandenburg.de/</a:t>
            </a:r>
          </a:p>
          <a:p>
            <a:pPr marL="1703388" lvl="2" indent="-285750">
              <a:lnSpc>
                <a:spcPct val="150000"/>
              </a:lnSpc>
              <a:buFont typeface="Arial" panose="020B0604020202020204" pitchFamily="34" charset="0"/>
              <a:buChar char="•"/>
            </a:pPr>
            <a:r>
              <a:rPr lang="de-DE" sz="1600" dirty="0" smtClean="0"/>
              <a:t>z.B.: pflanzenverfügbares </a:t>
            </a:r>
            <a:r>
              <a:rPr lang="de-DE" sz="1600" dirty="0"/>
              <a:t>Wasser (</a:t>
            </a:r>
            <a:r>
              <a:rPr lang="de-DE" sz="1600" dirty="0" err="1"/>
              <a:t>nFK</a:t>
            </a:r>
            <a:r>
              <a:rPr lang="de-DE" sz="1600" dirty="0" smtClean="0"/>
              <a:t>)</a:t>
            </a:r>
            <a:endParaRPr lang="de-DE" sz="1600"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437" y="553298"/>
            <a:ext cx="4605153" cy="456037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0" name="Grafik 9"/>
          <p:cNvPicPr>
            <a:picLocks noChangeAspect="1"/>
          </p:cNvPicPr>
          <p:nvPr/>
        </p:nvPicPr>
        <p:blipFill rotWithShape="1">
          <a:blip r:embed="rId4">
            <a:extLst>
              <a:ext uri="{28A0092B-C50C-407E-A947-70E740481C1C}">
                <a14:useLocalDpi xmlns:a14="http://schemas.microsoft.com/office/drawing/2010/main" val="0"/>
              </a:ext>
            </a:extLst>
          </a:blip>
          <a:srcRect l="13897" t="11611" r="-58" b="514"/>
          <a:stretch/>
        </p:blipFill>
        <p:spPr>
          <a:xfrm>
            <a:off x="2069873" y="2623326"/>
            <a:ext cx="5197640" cy="2983933"/>
          </a:xfrm>
          <a:prstGeom prst="rect">
            <a:avLst/>
          </a:prstGeom>
          <a:ln>
            <a:solidFill>
              <a:schemeClr val="bg1">
                <a:lumMod val="50000"/>
              </a:schemeClr>
            </a:solidFill>
          </a:ln>
          <a:effectLst>
            <a:outerShdw blurRad="50800" dist="38100" algn="l" rotWithShape="0">
              <a:prstClr val="black">
                <a:alpha val="40000"/>
              </a:prstClr>
            </a:outerShdw>
          </a:effectLst>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174" y="396472"/>
            <a:ext cx="3531755" cy="5210787"/>
          </a:xfrm>
          <a:prstGeom prst="rect">
            <a:avLst/>
          </a:prstGeom>
          <a:ln>
            <a:solidFill>
              <a:schemeClr val="bg1">
                <a:lumMod val="50000"/>
              </a:schemeClr>
            </a:solidFill>
          </a:ln>
          <a:effectLst>
            <a:outerShdw blurRad="50800" dist="38100" algn="l" rotWithShape="0">
              <a:prstClr val="black">
                <a:alpha val="40000"/>
              </a:prstClr>
            </a:outerShdw>
          </a:effectLst>
        </p:spPr>
      </p:pic>
      <p:sp>
        <p:nvSpPr>
          <p:cNvPr id="12" name="Datumsplatzhalter 4"/>
          <p:cNvSpPr>
            <a:spLocks noGrp="1"/>
          </p:cNvSpPr>
          <p:nvPr>
            <p:ph type="dt" sz="half" idx="12"/>
          </p:nvPr>
        </p:nvSpPr>
        <p:spPr>
          <a:xfrm>
            <a:off x="647769" y="5814253"/>
            <a:ext cx="2815167" cy="304800"/>
          </a:xfrm>
        </p:spPr>
        <p:txBody>
          <a:bodyPr/>
          <a:lstStyle/>
          <a:p>
            <a:pPr>
              <a:tabLst>
                <a:tab pos="1254125" algn="l"/>
              </a:tabLst>
            </a:pPr>
            <a:r>
              <a:rPr lang="de-DE" dirty="0" smtClean="0"/>
              <a:t>08.04.2025	 Bodenschätzung</a:t>
            </a:r>
            <a:endParaRPr lang="de-DE" dirty="0"/>
          </a:p>
        </p:txBody>
      </p:sp>
      <p:sp>
        <p:nvSpPr>
          <p:cNvPr id="13" name="Foliennummernplatzhalter 2"/>
          <p:cNvSpPr>
            <a:spLocks noGrp="1"/>
          </p:cNvSpPr>
          <p:nvPr>
            <p:ph type="sldNum" sz="quarter" idx="10"/>
          </p:nvPr>
        </p:nvSpPr>
        <p:spPr>
          <a:xfrm>
            <a:off x="6640754" y="5762009"/>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238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55750" y="1146119"/>
            <a:ext cx="9144000" cy="1010603"/>
          </a:xfrm>
        </p:spPr>
        <p:txBody>
          <a:bodyPr/>
          <a:lstStyle/>
          <a:p>
            <a:r>
              <a:rPr lang="de-DE" dirty="0" smtClean="0"/>
              <a:t>Bodenschätzung</a:t>
            </a:r>
            <a:endParaRPr lang="de-DE" dirty="0"/>
          </a:p>
        </p:txBody>
      </p:sp>
      <p:pic>
        <p:nvPicPr>
          <p:cNvPr id="8" name="Grafik 7"/>
          <p:cNvPicPr/>
          <p:nvPr/>
        </p:nvPicPr>
        <p:blipFill rotWithShape="1">
          <a:blip r:embed="rId3" cstate="print">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t="3970" r="3607" b="8709"/>
          <a:stretch/>
        </p:blipFill>
        <p:spPr bwMode="auto">
          <a:xfrm>
            <a:off x="5322727" y="1245657"/>
            <a:ext cx="3041955" cy="4012142"/>
          </a:xfrm>
          <a:prstGeom prst="rect">
            <a:avLst/>
          </a:prstGeom>
          <a:solidFill>
            <a:srgbClr val="FFFFFF">
              <a:shade val="85000"/>
            </a:srgbClr>
          </a:solidFill>
          <a:ln w="9525" cap="sq">
            <a:solidFill>
              <a:schemeClr val="bg1">
                <a:lumMod val="5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r="2761"/>
          <a:stretch/>
        </p:blipFill>
        <p:spPr>
          <a:xfrm>
            <a:off x="8769927" y="1245656"/>
            <a:ext cx="3179622" cy="401487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Grafik 10"/>
          <p:cNvPicPr>
            <a:picLocks/>
          </p:cNvPicPr>
          <p:nvPr/>
        </p:nvPicPr>
        <p:blipFill rotWithShape="1">
          <a:blip r:embed="rId6" cstate="print">
            <a:extLst>
              <a:ext uri="{BEBA8EAE-BF5A-486C-A8C5-ECC9F3942E4B}">
                <a14:imgProps xmlns:a14="http://schemas.microsoft.com/office/drawing/2010/main">
                  <a14:imgLayer r:embed="rId7">
                    <a14:imgEffect>
                      <a14:brightnessContrast bright="13000"/>
                    </a14:imgEffect>
                  </a14:imgLayer>
                </a14:imgProps>
              </a:ext>
              <a:ext uri="{28A0092B-C50C-407E-A947-70E740481C1C}">
                <a14:useLocalDpi xmlns:a14="http://schemas.microsoft.com/office/drawing/2010/main" val="0"/>
              </a:ext>
            </a:extLst>
          </a:blip>
          <a:srcRect b="1040"/>
          <a:stretch/>
        </p:blipFill>
        <p:spPr>
          <a:xfrm>
            <a:off x="1776845" y="1245656"/>
            <a:ext cx="3255138" cy="401214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Datumsplatzhalter 4"/>
          <p:cNvSpPr>
            <a:spLocks noGrp="1"/>
          </p:cNvSpPr>
          <p:nvPr>
            <p:ph type="dt" sz="half" idx="4294967295"/>
          </p:nvPr>
        </p:nvSpPr>
        <p:spPr>
          <a:xfrm>
            <a:off x="1886143" y="5840076"/>
            <a:ext cx="2815167" cy="304800"/>
          </a:xfrm>
        </p:spPr>
        <p:txBody>
          <a:bodyPr/>
          <a:lstStyle/>
          <a:p>
            <a:pPr>
              <a:tabLst>
                <a:tab pos="1254125" algn="l"/>
              </a:tabLst>
            </a:pPr>
            <a:r>
              <a:rPr lang="de-DE" dirty="0" smtClean="0"/>
              <a:t>08.04.2025	 Bodenschätzung</a:t>
            </a:r>
            <a:endParaRPr lang="de-DE" dirty="0"/>
          </a:p>
        </p:txBody>
      </p:sp>
      <p:sp>
        <p:nvSpPr>
          <p:cNvPr id="7" name="Foliennummernplatzhalter 2"/>
          <p:cNvSpPr>
            <a:spLocks noGrp="1"/>
          </p:cNvSpPr>
          <p:nvPr>
            <p:ph type="sldNum" sz="quarter" idx="4294967295"/>
          </p:nvPr>
        </p:nvSpPr>
        <p:spPr>
          <a:xfrm>
            <a:off x="6609582" y="5840076"/>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41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970" y="431677"/>
            <a:ext cx="10979151" cy="427567"/>
          </a:xfrm>
        </p:spPr>
        <p:txBody>
          <a:bodyPr>
            <a:normAutofit fontScale="90000"/>
          </a:bodyPr>
          <a:lstStyle/>
          <a:p>
            <a:r>
              <a:rPr lang="de-DE" dirty="0" smtClean="0"/>
              <a:t>Warum Veränderung der Ertragsfähigkeit oder Nutzungsmöglichkeit?</a:t>
            </a:r>
            <a:endParaRPr lang="de-DE" dirty="0"/>
          </a:p>
        </p:txBody>
      </p:sp>
      <p:sp>
        <p:nvSpPr>
          <p:cNvPr id="7" name="Rechteck 6"/>
          <p:cNvSpPr/>
          <p:nvPr/>
        </p:nvSpPr>
        <p:spPr>
          <a:xfrm>
            <a:off x="521063" y="4681300"/>
            <a:ext cx="8269443" cy="646331"/>
          </a:xfrm>
          <a:prstGeom prst="rect">
            <a:avLst/>
          </a:prstGeom>
          <a:ln>
            <a:noFill/>
          </a:ln>
        </p:spPr>
        <p:txBody>
          <a:bodyPr wrap="square">
            <a:spAutoFit/>
          </a:bodyPr>
          <a:lstStyle/>
          <a:p>
            <a:pPr marL="1076325" lvl="1" indent="-285750">
              <a:lnSpc>
                <a:spcPct val="150000"/>
              </a:lnSpc>
              <a:spcAft>
                <a:spcPts val="1200"/>
              </a:spcAft>
              <a:buFont typeface="Arial" panose="020B0604020202020204" pitchFamily="34" charset="0"/>
              <a:buChar char="•"/>
            </a:pPr>
            <a:r>
              <a:rPr lang="de-DE" sz="2400" dirty="0" smtClean="0"/>
              <a:t>andere Gründe, z.B.: Erosion</a:t>
            </a:r>
            <a:endParaRPr lang="de-DE" sz="2400" dirty="0"/>
          </a:p>
        </p:txBody>
      </p:sp>
      <p:sp>
        <p:nvSpPr>
          <p:cNvPr id="8" name="Rechteck 7"/>
          <p:cNvSpPr/>
          <p:nvPr/>
        </p:nvSpPr>
        <p:spPr>
          <a:xfrm>
            <a:off x="529347" y="3212707"/>
            <a:ext cx="8269443" cy="577850"/>
          </a:xfrm>
          <a:prstGeom prst="rect">
            <a:avLst/>
          </a:prstGeom>
          <a:ln>
            <a:noFill/>
          </a:ln>
        </p:spPr>
        <p:txBody>
          <a:bodyPr wrap="square">
            <a:spAutoFit/>
          </a:bodyPr>
          <a:lstStyle/>
          <a:p>
            <a:pPr marL="1076325" lvl="1" indent="-285750">
              <a:lnSpc>
                <a:spcPct val="150000"/>
              </a:lnSpc>
              <a:spcAft>
                <a:spcPts val="1200"/>
              </a:spcAft>
              <a:buFont typeface="Arial" panose="020B0604020202020204" pitchFamily="34" charset="0"/>
              <a:buChar char="•"/>
            </a:pPr>
            <a:r>
              <a:rPr lang="de-DE" sz="2400" dirty="0" smtClean="0"/>
              <a:t>Melioration und Trockenlegung</a:t>
            </a:r>
            <a:endParaRPr lang="de-DE" sz="2400" dirty="0"/>
          </a:p>
        </p:txBody>
      </p:sp>
      <p:sp>
        <p:nvSpPr>
          <p:cNvPr id="9" name="Rechteck 8"/>
          <p:cNvSpPr/>
          <p:nvPr/>
        </p:nvSpPr>
        <p:spPr>
          <a:xfrm>
            <a:off x="521064" y="3982034"/>
            <a:ext cx="8269443" cy="577850"/>
          </a:xfrm>
          <a:prstGeom prst="rect">
            <a:avLst/>
          </a:prstGeom>
          <a:ln>
            <a:noFill/>
          </a:ln>
        </p:spPr>
        <p:txBody>
          <a:bodyPr wrap="square">
            <a:spAutoFit/>
          </a:bodyPr>
          <a:lstStyle/>
          <a:p>
            <a:pPr marL="1076325" lvl="1" indent="-285750">
              <a:lnSpc>
                <a:spcPct val="150000"/>
              </a:lnSpc>
              <a:spcAft>
                <a:spcPts val="1200"/>
              </a:spcAft>
              <a:buFont typeface="Arial" panose="020B0604020202020204" pitchFamily="34" charset="0"/>
              <a:buChar char="•"/>
            </a:pPr>
            <a:r>
              <a:rPr lang="de-DE" sz="2400" dirty="0" smtClean="0"/>
              <a:t>Wiedervernässung</a:t>
            </a:r>
            <a:endParaRPr lang="de-DE" sz="2400" dirty="0"/>
          </a:p>
        </p:txBody>
      </p:sp>
      <p:sp>
        <p:nvSpPr>
          <p:cNvPr id="10" name="Rechteck 9"/>
          <p:cNvSpPr/>
          <p:nvPr/>
        </p:nvSpPr>
        <p:spPr>
          <a:xfrm>
            <a:off x="521064" y="2511861"/>
            <a:ext cx="8269443" cy="577850"/>
          </a:xfrm>
          <a:prstGeom prst="rect">
            <a:avLst/>
          </a:prstGeom>
          <a:ln>
            <a:noFill/>
          </a:ln>
        </p:spPr>
        <p:txBody>
          <a:bodyPr wrap="square">
            <a:spAutoFit/>
          </a:bodyPr>
          <a:lstStyle/>
          <a:p>
            <a:pPr marL="1076325" lvl="1" indent="-285750">
              <a:lnSpc>
                <a:spcPct val="150000"/>
              </a:lnSpc>
              <a:spcAft>
                <a:spcPts val="1200"/>
              </a:spcAft>
              <a:buFont typeface="Arial" panose="020B0604020202020204" pitchFamily="34" charset="0"/>
              <a:buChar char="•"/>
            </a:pPr>
            <a:r>
              <a:rPr lang="de-DE" sz="2400" dirty="0" smtClean="0"/>
              <a:t>Industrialisierung der Landwirtschaft</a:t>
            </a:r>
            <a:endParaRPr lang="de-DE" sz="2400" dirty="0"/>
          </a:p>
        </p:txBody>
      </p:sp>
      <p:pic>
        <p:nvPicPr>
          <p:cNvPr id="17" name="Grafik 16"/>
          <p:cNvPicPr>
            <a:picLocks noChangeAspect="1"/>
          </p:cNvPicPr>
          <p:nvPr/>
        </p:nvPicPr>
        <p:blipFill>
          <a:blip r:embed="rId3" cstate="print">
            <a:extLst>
              <a:ext uri="{BEBA8EAE-BF5A-486C-A8C5-ECC9F3942E4B}">
                <a14:imgProps xmlns:a14="http://schemas.microsoft.com/office/drawing/2010/main">
                  <a14:imgLayer r:embed="rId4">
                    <a14:imgEffect>
                      <a14:sharpenSoften amount="24000"/>
                    </a14:imgEffect>
                    <a14:imgEffect>
                      <a14:brightnessContrast bright="12000" contrast="6000"/>
                    </a14:imgEffect>
                  </a14:imgLayer>
                </a14:imgProps>
              </a:ext>
              <a:ext uri="{28A0092B-C50C-407E-A947-70E740481C1C}">
                <a14:useLocalDpi xmlns:a14="http://schemas.microsoft.com/office/drawing/2010/main" val="0"/>
              </a:ext>
            </a:extLst>
          </a:blip>
          <a:stretch>
            <a:fillRect/>
          </a:stretch>
        </p:blipFill>
        <p:spPr>
          <a:xfrm>
            <a:off x="6562854" y="1711982"/>
            <a:ext cx="5358689" cy="379797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8" name="Grafik 17"/>
          <p:cNvPicPr>
            <a:picLocks noChangeAspect="1"/>
          </p:cNvPicPr>
          <p:nvPr/>
        </p:nvPicPr>
        <p:blipFill rotWithShape="1">
          <a:blip r:embed="rId5">
            <a:extLst>
              <a:ext uri="{28A0092B-C50C-407E-A947-70E740481C1C}">
                <a14:useLocalDpi xmlns:a14="http://schemas.microsoft.com/office/drawing/2010/main" val="0"/>
              </a:ext>
            </a:extLst>
          </a:blip>
          <a:srcRect l="11190" r="23363"/>
          <a:stretch/>
        </p:blipFill>
        <p:spPr>
          <a:xfrm>
            <a:off x="6609380" y="1711981"/>
            <a:ext cx="5376795" cy="379797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1" name="Grafik 20"/>
          <p:cNvPicPr>
            <a:picLocks noChangeAspect="1"/>
          </p:cNvPicPr>
          <p:nvPr/>
        </p:nvPicPr>
        <p:blipFill rotWithShape="1">
          <a:blip r:embed="rId6" cstate="print">
            <a:extLst>
              <a:ext uri="{28A0092B-C50C-407E-A947-70E740481C1C}">
                <a14:useLocalDpi xmlns:a14="http://schemas.microsoft.com/office/drawing/2010/main" val="0"/>
              </a:ext>
            </a:extLst>
          </a:blip>
          <a:srcRect l="7557" r="2278"/>
          <a:stretch/>
        </p:blipFill>
        <p:spPr>
          <a:xfrm>
            <a:off x="6562854" y="1716800"/>
            <a:ext cx="5368573" cy="379315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Grafik 11"/>
          <p:cNvPicPr>
            <a:picLocks noChangeAspect="1"/>
          </p:cNvPicPr>
          <p:nvPr/>
        </p:nvPicPr>
        <p:blipFill rotWithShape="1">
          <a:blip r:embed="rId7" cstate="print">
            <a:extLst>
              <a:ext uri="{28A0092B-C50C-407E-A947-70E740481C1C}">
                <a14:useLocalDpi xmlns:a14="http://schemas.microsoft.com/office/drawing/2010/main" val="0"/>
              </a:ext>
            </a:extLst>
          </a:blip>
          <a:srcRect b="8504"/>
          <a:stretch/>
        </p:blipFill>
        <p:spPr>
          <a:xfrm>
            <a:off x="920611" y="1646310"/>
            <a:ext cx="5523942" cy="382936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6" name="Grafik 15"/>
          <p:cNvPicPr>
            <a:picLocks noChangeAspect="1"/>
          </p:cNvPicPr>
          <p:nvPr/>
        </p:nvPicPr>
        <p:blipFill rotWithShape="1">
          <a:blip r:embed="rId8">
            <a:extLst>
              <a:ext uri="{28A0092B-C50C-407E-A947-70E740481C1C}">
                <a14:useLocalDpi xmlns:a14="http://schemas.microsoft.com/office/drawing/2010/main" val="0"/>
              </a:ext>
            </a:extLst>
          </a:blip>
          <a:srcRect b="8504"/>
          <a:stretch/>
        </p:blipFill>
        <p:spPr>
          <a:xfrm>
            <a:off x="6562854" y="1679381"/>
            <a:ext cx="5585231" cy="3830571"/>
          </a:xfrm>
          <a:prstGeom prst="rect">
            <a:avLst/>
          </a:prstGeom>
          <a:ln>
            <a:solidFill>
              <a:schemeClr val="bg1">
                <a:lumMod val="50000"/>
              </a:schemeClr>
            </a:solidFill>
          </a:ln>
          <a:effectLst>
            <a:outerShdw blurRad="50800" dist="38100" algn="l" rotWithShape="0">
              <a:prstClr val="black">
                <a:alpha val="40000"/>
              </a:prstClr>
            </a:outerShdw>
          </a:effectLst>
        </p:spPr>
      </p:pic>
      <p:sp>
        <p:nvSpPr>
          <p:cNvPr id="14" name="Nach unten gekrümmter Pfeil 13"/>
          <p:cNvSpPr/>
          <p:nvPr/>
        </p:nvSpPr>
        <p:spPr bwMode="auto">
          <a:xfrm>
            <a:off x="4445281" y="2072113"/>
            <a:ext cx="3330684" cy="1009682"/>
          </a:xfrm>
          <a:prstGeom prst="curvedDownArrow">
            <a:avLst>
              <a:gd name="adj1" fmla="val 25000"/>
              <a:gd name="adj2" fmla="val 79534"/>
              <a:gd name="adj3" fmla="val 36542"/>
            </a:avLst>
          </a:prstGeom>
          <a:solidFill>
            <a:srgbClr val="3EB3E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Narrow" charset="0"/>
              <a:ea typeface="ＭＳ Ｐゴシック" charset="0"/>
            </a:endParaRPr>
          </a:p>
        </p:txBody>
      </p:sp>
      <p:sp>
        <p:nvSpPr>
          <p:cNvPr id="22" name="Datumsplatzhalter 4"/>
          <p:cNvSpPr>
            <a:spLocks noGrp="1"/>
          </p:cNvSpPr>
          <p:nvPr>
            <p:ph type="dt" sz="half" idx="12"/>
          </p:nvPr>
        </p:nvSpPr>
        <p:spPr>
          <a:xfrm>
            <a:off x="1470506" y="5713547"/>
            <a:ext cx="2815167" cy="304800"/>
          </a:xfrm>
        </p:spPr>
        <p:txBody>
          <a:bodyPr/>
          <a:lstStyle/>
          <a:p>
            <a:pPr>
              <a:tabLst>
                <a:tab pos="1254125" algn="l"/>
              </a:tabLst>
            </a:pPr>
            <a:r>
              <a:rPr lang="de-DE" dirty="0" smtClean="0"/>
              <a:t>08.04.2025	 Bodenschätzung</a:t>
            </a:r>
            <a:endParaRPr lang="de-DE" dirty="0"/>
          </a:p>
        </p:txBody>
      </p:sp>
      <p:sp>
        <p:nvSpPr>
          <p:cNvPr id="15" name="Foliennummernplatzhalter 2"/>
          <p:cNvSpPr>
            <a:spLocks noGrp="1"/>
          </p:cNvSpPr>
          <p:nvPr>
            <p:ph type="sldNum" sz="quarter" idx="10"/>
          </p:nvPr>
        </p:nvSpPr>
        <p:spPr>
          <a:xfrm>
            <a:off x="6562854" y="5750284"/>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51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4934" y="566924"/>
            <a:ext cx="10979151" cy="536622"/>
          </a:xfrm>
          <a:ln>
            <a:noFill/>
          </a:ln>
        </p:spPr>
        <p:txBody>
          <a:bodyPr/>
          <a:lstStyle/>
          <a:p>
            <a:pPr>
              <a:spcAft>
                <a:spcPts val="600"/>
              </a:spcAft>
            </a:pPr>
            <a:r>
              <a:rPr lang="de-DE" dirty="0" smtClean="0"/>
              <a:t>Wie?</a:t>
            </a:r>
            <a:endParaRPr lang="de-DE" dirty="0"/>
          </a:p>
        </p:txBody>
      </p:sp>
      <p:sp>
        <p:nvSpPr>
          <p:cNvPr id="3" name="Foliennummernplatzhalter 2"/>
          <p:cNvSpPr>
            <a:spLocks noGrp="1"/>
          </p:cNvSpPr>
          <p:nvPr>
            <p:ph type="sldNum" sz="quarter" idx="10"/>
          </p:nvPr>
        </p:nvSpPr>
        <p:spPr>
          <a:xfrm>
            <a:off x="6651146" y="5504596"/>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
        <p:nvSpPr>
          <p:cNvPr id="7" name="Textfeld 6"/>
          <p:cNvSpPr txBox="1"/>
          <p:nvPr/>
        </p:nvSpPr>
        <p:spPr>
          <a:xfrm>
            <a:off x="524934" y="1340731"/>
            <a:ext cx="10979151" cy="1354217"/>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de-DE" sz="2400" dirty="0" smtClean="0"/>
              <a:t> Fachkenntnisse der Landwirtschaft, Bodenschätzung &amp; Bodenkunde</a:t>
            </a:r>
          </a:p>
          <a:p>
            <a:pPr marL="285750" indent="-285750">
              <a:spcAft>
                <a:spcPts val="600"/>
              </a:spcAft>
              <a:buFont typeface="Arial" panose="020B0604020202020204" pitchFamily="34" charset="0"/>
              <a:buChar char="•"/>
            </a:pPr>
            <a:r>
              <a:rPr lang="de-DE" sz="2400" dirty="0" smtClean="0"/>
              <a:t> körperliche Fitness</a:t>
            </a:r>
          </a:p>
          <a:p>
            <a:pPr marL="285750" indent="-285750">
              <a:spcAft>
                <a:spcPts val="600"/>
              </a:spcAft>
              <a:buFont typeface="Arial" panose="020B0604020202020204" pitchFamily="34" charset="0"/>
              <a:buChar char="•"/>
            </a:pPr>
            <a:r>
              <a:rPr lang="de-DE" sz="2400" dirty="0" smtClean="0"/>
              <a:t> Verarbeitung der Ergebnisse </a:t>
            </a:r>
            <a:r>
              <a:rPr lang="de-DE" sz="2400" dirty="0"/>
              <a:t>mit GIS-Software &amp; </a:t>
            </a:r>
            <a:r>
              <a:rPr lang="de-DE" sz="2400" dirty="0" smtClean="0"/>
              <a:t>in Datenbanken</a:t>
            </a:r>
            <a:endParaRPr lang="de-DE" sz="2400" dirty="0"/>
          </a:p>
        </p:txBody>
      </p:sp>
      <p:sp>
        <p:nvSpPr>
          <p:cNvPr id="9" name="Titel 1"/>
          <p:cNvSpPr txBox="1">
            <a:spLocks/>
          </p:cNvSpPr>
          <p:nvPr/>
        </p:nvSpPr>
        <p:spPr bwMode="auto">
          <a:xfrm>
            <a:off x="530323" y="2932133"/>
            <a:ext cx="10979151" cy="5366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013483"/>
                </a:solidFill>
                <a:latin typeface="+mj-lt"/>
                <a:ea typeface="MS PGothic" pitchFamily="34" charset="-128"/>
                <a:cs typeface="ＭＳ Ｐゴシック" charset="0"/>
              </a:defRPr>
            </a:lvl1pPr>
            <a:lvl2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2pPr>
            <a:lvl3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3pPr>
            <a:lvl4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4pPr>
            <a:lvl5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5pPr>
            <a:lvl6pPr marL="609585" algn="l" rtl="0" eaLnBrk="1" fontAlgn="base" hangingPunct="1">
              <a:spcBef>
                <a:spcPct val="0"/>
              </a:spcBef>
              <a:spcAft>
                <a:spcPct val="0"/>
              </a:spcAft>
              <a:defRPr sz="2667" b="1">
                <a:solidFill>
                  <a:srgbClr val="013483"/>
                </a:solidFill>
                <a:latin typeface="Arial" charset="0"/>
                <a:ea typeface="ＭＳ Ｐゴシック" charset="0"/>
              </a:defRPr>
            </a:lvl6pPr>
            <a:lvl7pPr marL="1219170" algn="l" rtl="0" eaLnBrk="1" fontAlgn="base" hangingPunct="1">
              <a:spcBef>
                <a:spcPct val="0"/>
              </a:spcBef>
              <a:spcAft>
                <a:spcPct val="0"/>
              </a:spcAft>
              <a:defRPr sz="2667" b="1">
                <a:solidFill>
                  <a:srgbClr val="013483"/>
                </a:solidFill>
                <a:latin typeface="Arial" charset="0"/>
                <a:ea typeface="ＭＳ Ｐゴシック" charset="0"/>
              </a:defRPr>
            </a:lvl7pPr>
            <a:lvl8pPr marL="1828754" algn="l" rtl="0" eaLnBrk="1" fontAlgn="base" hangingPunct="1">
              <a:spcBef>
                <a:spcPct val="0"/>
              </a:spcBef>
              <a:spcAft>
                <a:spcPct val="0"/>
              </a:spcAft>
              <a:defRPr sz="2667" b="1">
                <a:solidFill>
                  <a:srgbClr val="013483"/>
                </a:solidFill>
                <a:latin typeface="Arial" charset="0"/>
                <a:ea typeface="ＭＳ Ｐゴシック" charset="0"/>
              </a:defRPr>
            </a:lvl8pPr>
            <a:lvl9pPr marL="2438339" algn="l" rtl="0" eaLnBrk="1" fontAlgn="base" hangingPunct="1">
              <a:spcBef>
                <a:spcPct val="0"/>
              </a:spcBef>
              <a:spcAft>
                <a:spcPct val="0"/>
              </a:spcAft>
              <a:defRPr sz="2667" b="1">
                <a:solidFill>
                  <a:srgbClr val="013483"/>
                </a:solidFill>
                <a:latin typeface="Arial" charset="0"/>
                <a:ea typeface="ＭＳ Ｐゴシック" charset="0"/>
              </a:defRPr>
            </a:lvl9pPr>
          </a:lstStyle>
          <a:p>
            <a:pPr>
              <a:spcAft>
                <a:spcPts val="600"/>
              </a:spcAft>
            </a:pPr>
            <a:r>
              <a:rPr lang="de-DE" kern="0" dirty="0"/>
              <a:t>d</a:t>
            </a:r>
            <a:r>
              <a:rPr lang="de-DE" kern="0" dirty="0" smtClean="0"/>
              <a:t>as Team – der Schätzungsausschuss</a:t>
            </a:r>
            <a:endParaRPr lang="de-DE" kern="0" dirty="0"/>
          </a:p>
        </p:txBody>
      </p:sp>
      <p:sp>
        <p:nvSpPr>
          <p:cNvPr id="10" name="Textfeld 9"/>
          <p:cNvSpPr txBox="1"/>
          <p:nvPr/>
        </p:nvSpPr>
        <p:spPr>
          <a:xfrm>
            <a:off x="524934" y="3515691"/>
            <a:ext cx="10979151" cy="2246769"/>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de-DE" sz="2400" dirty="0" smtClean="0"/>
              <a:t> </a:t>
            </a:r>
            <a:r>
              <a:rPr lang="de-DE" sz="2400" dirty="0" smtClean="0">
                <a:solidFill>
                  <a:srgbClr val="00B0F0"/>
                </a:solidFill>
              </a:rPr>
              <a:t>VT</a:t>
            </a:r>
            <a:r>
              <a:rPr lang="de-DE" sz="2400" dirty="0" smtClean="0"/>
              <a:t> – </a:t>
            </a:r>
            <a:r>
              <a:rPr lang="de-DE" sz="2400" u="sng" dirty="0" err="1" smtClean="0">
                <a:solidFill>
                  <a:srgbClr val="00B0F0"/>
                </a:solidFill>
              </a:rPr>
              <a:t>V</a:t>
            </a:r>
            <a:r>
              <a:rPr lang="de-DE" sz="2400" dirty="0" err="1" smtClean="0"/>
              <a:t>ermessungs</a:t>
            </a:r>
            <a:r>
              <a:rPr lang="de-DE" sz="2400" u="sng" dirty="0" err="1" smtClean="0">
                <a:solidFill>
                  <a:srgbClr val="00B0F0"/>
                </a:solidFill>
              </a:rPr>
              <a:t>T</a:t>
            </a:r>
            <a:r>
              <a:rPr lang="de-DE" sz="2400" dirty="0" err="1" smtClean="0"/>
              <a:t>echniker</a:t>
            </a:r>
            <a:endParaRPr lang="de-DE" sz="2400" dirty="0" smtClean="0"/>
          </a:p>
          <a:p>
            <a:pPr marL="285750" indent="-285750">
              <a:spcAft>
                <a:spcPts val="600"/>
              </a:spcAft>
              <a:buFont typeface="Arial" panose="020B0604020202020204" pitchFamily="34" charset="0"/>
              <a:buChar char="•"/>
            </a:pPr>
            <a:r>
              <a:rPr lang="de-DE" sz="2400" dirty="0" smtClean="0"/>
              <a:t> </a:t>
            </a:r>
            <a:r>
              <a:rPr lang="de-DE" sz="2400" dirty="0" smtClean="0">
                <a:solidFill>
                  <a:srgbClr val="00B0F0"/>
                </a:solidFill>
              </a:rPr>
              <a:t>ALS</a:t>
            </a:r>
            <a:r>
              <a:rPr lang="de-DE" sz="2400" dirty="0" smtClean="0"/>
              <a:t> – </a:t>
            </a:r>
            <a:r>
              <a:rPr lang="de-DE" sz="2400" u="sng" dirty="0" smtClean="0">
                <a:solidFill>
                  <a:srgbClr val="00B0F0"/>
                </a:solidFill>
              </a:rPr>
              <a:t>A</a:t>
            </a:r>
            <a:r>
              <a:rPr lang="de-DE" sz="2400" dirty="0" smtClean="0"/>
              <a:t>mtlicher </a:t>
            </a:r>
            <a:r>
              <a:rPr lang="de-DE" sz="2400" u="sng" dirty="0" smtClean="0">
                <a:solidFill>
                  <a:srgbClr val="00B0F0"/>
                </a:solidFill>
              </a:rPr>
              <a:t>L</a:t>
            </a:r>
            <a:r>
              <a:rPr lang="de-DE" sz="2400" dirty="0" smtClean="0"/>
              <a:t>andwirtschaftlicher </a:t>
            </a:r>
            <a:r>
              <a:rPr lang="de-DE" sz="2400" u="sng" dirty="0" smtClean="0">
                <a:solidFill>
                  <a:srgbClr val="00B0F0"/>
                </a:solidFill>
              </a:rPr>
              <a:t>S</a:t>
            </a:r>
            <a:r>
              <a:rPr lang="de-DE" sz="2400" dirty="0" smtClean="0"/>
              <a:t>achverständiger</a:t>
            </a:r>
          </a:p>
          <a:p>
            <a:pPr marL="285750" indent="-285750">
              <a:spcAft>
                <a:spcPts val="600"/>
              </a:spcAft>
              <a:buFont typeface="Arial" panose="020B0604020202020204" pitchFamily="34" charset="0"/>
              <a:buChar char="•"/>
            </a:pPr>
            <a:r>
              <a:rPr lang="de-DE" sz="2400" dirty="0" smtClean="0"/>
              <a:t> </a:t>
            </a:r>
            <a:r>
              <a:rPr lang="de-DE" sz="2400" dirty="0" smtClean="0">
                <a:solidFill>
                  <a:srgbClr val="00B0F0"/>
                </a:solidFill>
              </a:rPr>
              <a:t>EBS</a:t>
            </a:r>
            <a:r>
              <a:rPr lang="de-DE" sz="2400" dirty="0" smtClean="0"/>
              <a:t> – </a:t>
            </a:r>
            <a:r>
              <a:rPr lang="de-DE" sz="2400" u="sng" dirty="0" smtClean="0">
                <a:solidFill>
                  <a:srgbClr val="00B0F0"/>
                </a:solidFill>
              </a:rPr>
              <a:t>E</a:t>
            </a:r>
            <a:r>
              <a:rPr lang="de-DE" sz="2400" dirty="0" smtClean="0"/>
              <a:t>hrenamtliche </a:t>
            </a:r>
            <a:r>
              <a:rPr lang="de-DE" sz="2400" u="sng" dirty="0" err="1" smtClean="0">
                <a:solidFill>
                  <a:srgbClr val="00B0F0"/>
                </a:solidFill>
              </a:rPr>
              <a:t>B</a:t>
            </a:r>
            <a:r>
              <a:rPr lang="de-DE" sz="2400" dirty="0" err="1" smtClean="0"/>
              <a:t>oden</a:t>
            </a:r>
            <a:r>
              <a:rPr lang="de-DE" sz="2400" u="sng" dirty="0" err="1" smtClean="0">
                <a:solidFill>
                  <a:srgbClr val="00B0F0"/>
                </a:solidFill>
              </a:rPr>
              <a:t>S</a:t>
            </a:r>
            <a:r>
              <a:rPr lang="de-DE" sz="2400" dirty="0" err="1" smtClean="0"/>
              <a:t>chätzer</a:t>
            </a:r>
            <a:endParaRPr lang="de-DE" sz="2400" dirty="0" smtClean="0"/>
          </a:p>
          <a:p>
            <a:pPr marL="285750" indent="-285750">
              <a:spcAft>
                <a:spcPts val="600"/>
              </a:spcAft>
              <a:buFont typeface="Arial" panose="020B0604020202020204" pitchFamily="34" charset="0"/>
              <a:buChar char="•"/>
            </a:pPr>
            <a:r>
              <a:rPr lang="de-DE" sz="2400" dirty="0" smtClean="0"/>
              <a:t> </a:t>
            </a:r>
            <a:r>
              <a:rPr lang="de-DE" sz="2400" dirty="0" err="1" smtClean="0"/>
              <a:t>Grabearbeiter</a:t>
            </a:r>
            <a:r>
              <a:rPr lang="de-DE" sz="2400" dirty="0" smtClean="0"/>
              <a:t> (bei Bedarf)</a:t>
            </a:r>
          </a:p>
          <a:p>
            <a:pPr marL="285750" indent="-285750">
              <a:spcAft>
                <a:spcPts val="1200"/>
              </a:spcAft>
              <a:buFont typeface="Arial" panose="020B0604020202020204" pitchFamily="34" charset="0"/>
              <a:buChar char="•"/>
            </a:pPr>
            <a:endParaRPr lang="de-DE" sz="2400" dirty="0"/>
          </a:p>
        </p:txBody>
      </p:sp>
      <p:sp>
        <p:nvSpPr>
          <p:cNvPr id="15" name="Datumsplatzhalter 4"/>
          <p:cNvSpPr>
            <a:spLocks noGrp="1"/>
          </p:cNvSpPr>
          <p:nvPr>
            <p:ph type="dt" sz="half" idx="12"/>
          </p:nvPr>
        </p:nvSpPr>
        <p:spPr>
          <a:xfrm>
            <a:off x="1449725" y="5504596"/>
            <a:ext cx="2815167" cy="304800"/>
          </a:xfrm>
        </p:spPr>
        <p:txBody>
          <a:bodyPr/>
          <a:lstStyle/>
          <a:p>
            <a:pPr>
              <a:tabLst>
                <a:tab pos="1254125" algn="l"/>
              </a:tabLst>
            </a:pPr>
            <a:r>
              <a:rPr lang="de-DE" dirty="0" smtClean="0"/>
              <a:t>08.04.2025	 Bodenschätzung</a:t>
            </a:r>
            <a:endParaRPr lang="de-DE" dirty="0"/>
          </a:p>
        </p:txBody>
      </p:sp>
    </p:spTree>
    <p:extLst>
      <p:ext uri="{BB962C8B-B14F-4D97-AF65-F5344CB8AC3E}">
        <p14:creationId xmlns:p14="http://schemas.microsoft.com/office/powerpoint/2010/main" val="10699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20220502-WA0003"/>
          <p:cNvPicPr>
            <a:picLocks noChangeAspect="1" noChangeArrowheads="1"/>
          </p:cNvPicPr>
          <p:nvPr/>
        </p:nvPicPr>
        <p:blipFill>
          <a:blip r:embed="rId3">
            <a:extLst>
              <a:ext uri="{28A0092B-C50C-407E-A947-70E740481C1C}">
                <a14:useLocalDpi xmlns:a14="http://schemas.microsoft.com/office/drawing/2010/main" val="0"/>
              </a:ext>
            </a:extLst>
          </a:blip>
          <a:srcRect l="3740"/>
          <a:stretch>
            <a:fillRect/>
          </a:stretch>
        </p:blipFill>
        <p:spPr bwMode="auto">
          <a:xfrm>
            <a:off x="232814" y="1161797"/>
            <a:ext cx="3399406" cy="4713444"/>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611" y="687022"/>
            <a:ext cx="5551389" cy="471344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itel 1"/>
          <p:cNvSpPr>
            <a:spLocks noGrp="1"/>
          </p:cNvSpPr>
          <p:nvPr>
            <p:ph type="title"/>
          </p:nvPr>
        </p:nvSpPr>
        <p:spPr>
          <a:xfrm>
            <a:off x="232814" y="411463"/>
            <a:ext cx="3399406" cy="537882"/>
          </a:xfrm>
        </p:spPr>
        <p:txBody>
          <a:bodyPr/>
          <a:lstStyle/>
          <a:p>
            <a:pPr algn="ctr"/>
            <a:r>
              <a:rPr lang="de-DE" dirty="0" smtClean="0"/>
              <a:t>Aufgrabungen</a:t>
            </a:r>
            <a:endParaRPr lang="de-DE" dirty="0"/>
          </a:p>
        </p:txBody>
      </p:sp>
      <p:sp>
        <p:nvSpPr>
          <p:cNvPr id="10" name="Titel 1"/>
          <p:cNvSpPr txBox="1">
            <a:spLocks/>
          </p:cNvSpPr>
          <p:nvPr/>
        </p:nvSpPr>
        <p:spPr bwMode="auto">
          <a:xfrm>
            <a:off x="6617698" y="418081"/>
            <a:ext cx="5551389" cy="537882"/>
          </a:xfrm>
          <a:prstGeom prst="rect">
            <a:avLst/>
          </a:prstGeom>
          <a:solidFill>
            <a:schemeClr val="bg1">
              <a:lumMod val="95000"/>
            </a:schemeClr>
          </a:solid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013483"/>
                </a:solidFill>
                <a:latin typeface="+mj-lt"/>
                <a:ea typeface="MS PGothic" pitchFamily="34" charset="-128"/>
                <a:cs typeface="ＭＳ Ｐゴシック" charset="0"/>
              </a:defRPr>
            </a:lvl1pPr>
            <a:lvl2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2pPr>
            <a:lvl3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3pPr>
            <a:lvl4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4pPr>
            <a:lvl5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5pPr>
            <a:lvl6pPr marL="609585" algn="l" rtl="0" eaLnBrk="1" fontAlgn="base" hangingPunct="1">
              <a:spcBef>
                <a:spcPct val="0"/>
              </a:spcBef>
              <a:spcAft>
                <a:spcPct val="0"/>
              </a:spcAft>
              <a:defRPr sz="2667" b="1">
                <a:solidFill>
                  <a:srgbClr val="013483"/>
                </a:solidFill>
                <a:latin typeface="Arial" charset="0"/>
                <a:ea typeface="ＭＳ Ｐゴシック" charset="0"/>
              </a:defRPr>
            </a:lvl6pPr>
            <a:lvl7pPr marL="1219170" algn="l" rtl="0" eaLnBrk="1" fontAlgn="base" hangingPunct="1">
              <a:spcBef>
                <a:spcPct val="0"/>
              </a:spcBef>
              <a:spcAft>
                <a:spcPct val="0"/>
              </a:spcAft>
              <a:defRPr sz="2667" b="1">
                <a:solidFill>
                  <a:srgbClr val="013483"/>
                </a:solidFill>
                <a:latin typeface="Arial" charset="0"/>
                <a:ea typeface="ＭＳ Ｐゴシック" charset="0"/>
              </a:defRPr>
            </a:lvl7pPr>
            <a:lvl8pPr marL="1828754" algn="l" rtl="0" eaLnBrk="1" fontAlgn="base" hangingPunct="1">
              <a:spcBef>
                <a:spcPct val="0"/>
              </a:spcBef>
              <a:spcAft>
                <a:spcPct val="0"/>
              </a:spcAft>
              <a:defRPr sz="2667" b="1">
                <a:solidFill>
                  <a:srgbClr val="013483"/>
                </a:solidFill>
                <a:latin typeface="Arial" charset="0"/>
                <a:ea typeface="ＭＳ Ｐゴシック" charset="0"/>
              </a:defRPr>
            </a:lvl8pPr>
            <a:lvl9pPr marL="2438339" algn="l" rtl="0" eaLnBrk="1" fontAlgn="base" hangingPunct="1">
              <a:spcBef>
                <a:spcPct val="0"/>
              </a:spcBef>
              <a:spcAft>
                <a:spcPct val="0"/>
              </a:spcAft>
              <a:defRPr sz="2667" b="1">
                <a:solidFill>
                  <a:srgbClr val="013483"/>
                </a:solidFill>
                <a:latin typeface="Arial" charset="0"/>
                <a:ea typeface="ＭＳ Ｐゴシック" charset="0"/>
              </a:defRPr>
            </a:lvl9pPr>
          </a:lstStyle>
          <a:p>
            <a:pPr algn="ctr"/>
            <a:r>
              <a:rPr lang="de-DE" kern="0" dirty="0" smtClean="0"/>
              <a:t>Bodenproben mit Bohrstock</a:t>
            </a:r>
            <a:endParaRPr lang="de-DE" kern="0" dirty="0"/>
          </a:p>
        </p:txBody>
      </p:sp>
      <p:pic>
        <p:nvPicPr>
          <p:cNvPr id="11" name="Inhaltsplatzhalter 3"/>
          <p:cNvPicPr>
            <a:picLocks/>
          </p:cNvPicPr>
          <p:nvPr/>
        </p:nvPicPr>
        <p:blipFill>
          <a:blip r:embed="rId5" cstate="print"/>
          <a:srcRect/>
          <a:stretch>
            <a:fillRect/>
          </a:stretch>
        </p:blipFill>
        <p:spPr bwMode="auto">
          <a:xfrm>
            <a:off x="3063579" y="2530953"/>
            <a:ext cx="3913625" cy="3131836"/>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12" name="Titel 1"/>
          <p:cNvSpPr txBox="1">
            <a:spLocks/>
          </p:cNvSpPr>
          <p:nvPr/>
        </p:nvSpPr>
        <p:spPr bwMode="auto">
          <a:xfrm>
            <a:off x="3320688" y="1993070"/>
            <a:ext cx="3399406"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013483"/>
                </a:solidFill>
                <a:latin typeface="+mj-lt"/>
                <a:ea typeface="MS PGothic" pitchFamily="34" charset="-128"/>
                <a:cs typeface="ＭＳ Ｐゴシック" charset="0"/>
              </a:defRPr>
            </a:lvl1pPr>
            <a:lvl2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2pPr>
            <a:lvl3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3pPr>
            <a:lvl4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4pPr>
            <a:lvl5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5pPr>
            <a:lvl6pPr marL="609585" algn="l" rtl="0" eaLnBrk="1" fontAlgn="base" hangingPunct="1">
              <a:spcBef>
                <a:spcPct val="0"/>
              </a:spcBef>
              <a:spcAft>
                <a:spcPct val="0"/>
              </a:spcAft>
              <a:defRPr sz="2667" b="1">
                <a:solidFill>
                  <a:srgbClr val="013483"/>
                </a:solidFill>
                <a:latin typeface="Arial" charset="0"/>
                <a:ea typeface="ＭＳ Ｐゴシック" charset="0"/>
              </a:defRPr>
            </a:lvl6pPr>
            <a:lvl7pPr marL="1219170" algn="l" rtl="0" eaLnBrk="1" fontAlgn="base" hangingPunct="1">
              <a:spcBef>
                <a:spcPct val="0"/>
              </a:spcBef>
              <a:spcAft>
                <a:spcPct val="0"/>
              </a:spcAft>
              <a:defRPr sz="2667" b="1">
                <a:solidFill>
                  <a:srgbClr val="013483"/>
                </a:solidFill>
                <a:latin typeface="Arial" charset="0"/>
                <a:ea typeface="ＭＳ Ｐゴシック" charset="0"/>
              </a:defRPr>
            </a:lvl7pPr>
            <a:lvl8pPr marL="1828754" algn="l" rtl="0" eaLnBrk="1" fontAlgn="base" hangingPunct="1">
              <a:spcBef>
                <a:spcPct val="0"/>
              </a:spcBef>
              <a:spcAft>
                <a:spcPct val="0"/>
              </a:spcAft>
              <a:defRPr sz="2667" b="1">
                <a:solidFill>
                  <a:srgbClr val="013483"/>
                </a:solidFill>
                <a:latin typeface="Arial" charset="0"/>
                <a:ea typeface="ＭＳ Ｐゴシック" charset="0"/>
              </a:defRPr>
            </a:lvl8pPr>
            <a:lvl9pPr marL="2438339" algn="l" rtl="0" eaLnBrk="1" fontAlgn="base" hangingPunct="1">
              <a:spcBef>
                <a:spcPct val="0"/>
              </a:spcBef>
              <a:spcAft>
                <a:spcPct val="0"/>
              </a:spcAft>
              <a:defRPr sz="2667" b="1">
                <a:solidFill>
                  <a:srgbClr val="013483"/>
                </a:solidFill>
                <a:latin typeface="Arial" charset="0"/>
                <a:ea typeface="ＭＳ Ｐゴシック" charset="0"/>
              </a:defRPr>
            </a:lvl9pPr>
          </a:lstStyle>
          <a:p>
            <a:pPr algn="ctr"/>
            <a:r>
              <a:rPr lang="de-DE" kern="0" dirty="0" smtClean="0"/>
              <a:t>Fingerprobe</a:t>
            </a:r>
            <a:endParaRPr lang="de-DE" kern="0" dirty="0"/>
          </a:p>
        </p:txBody>
      </p:sp>
      <p:sp>
        <p:nvSpPr>
          <p:cNvPr id="13" name="Foliennummernplatzhalter 2"/>
          <p:cNvSpPr>
            <a:spLocks noGrp="1"/>
          </p:cNvSpPr>
          <p:nvPr>
            <p:ph type="sldNum" sz="quarter" idx="10"/>
          </p:nvPr>
        </p:nvSpPr>
        <p:spPr>
          <a:xfrm>
            <a:off x="6465870" y="6079339"/>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
        <p:nvSpPr>
          <p:cNvPr id="14" name="Datumsplatzhalter 4"/>
          <p:cNvSpPr>
            <a:spLocks noGrp="1"/>
          </p:cNvSpPr>
          <p:nvPr>
            <p:ph type="dt" sz="half" idx="12"/>
          </p:nvPr>
        </p:nvSpPr>
        <p:spPr>
          <a:xfrm>
            <a:off x="1397771" y="5935293"/>
            <a:ext cx="2815167" cy="304800"/>
          </a:xfrm>
        </p:spPr>
        <p:txBody>
          <a:bodyPr/>
          <a:lstStyle/>
          <a:p>
            <a:pPr>
              <a:tabLst>
                <a:tab pos="1254125" algn="l"/>
              </a:tabLst>
            </a:pPr>
            <a:r>
              <a:rPr lang="de-DE" dirty="0" smtClean="0"/>
              <a:t>08.04.2025	 Bodenschätzung</a:t>
            </a:r>
            <a:endParaRPr lang="de-DE" dirty="0"/>
          </a:p>
        </p:txBody>
      </p:sp>
    </p:spTree>
    <p:extLst>
      <p:ext uri="{BB962C8B-B14F-4D97-AF65-F5344CB8AC3E}">
        <p14:creationId xmlns:p14="http://schemas.microsoft.com/office/powerpoint/2010/main" val="8670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p:cNvPicPr>
          <p:nvPr/>
        </p:nvPicPr>
        <p:blipFill rotWithShape="1">
          <a:blip r:embed="rId2">
            <a:extLst>
              <a:ext uri="{28A0092B-C50C-407E-A947-70E740481C1C}">
                <a14:useLocalDpi xmlns:a14="http://schemas.microsoft.com/office/drawing/2010/main" val="0"/>
              </a:ext>
            </a:extLst>
          </a:blip>
          <a:srcRect r="66970"/>
          <a:stretch/>
        </p:blipFill>
        <p:spPr>
          <a:xfrm>
            <a:off x="2951561" y="919296"/>
            <a:ext cx="2664000" cy="471801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itel 1"/>
          <p:cNvSpPr txBox="1">
            <a:spLocks/>
          </p:cNvSpPr>
          <p:nvPr/>
        </p:nvSpPr>
        <p:spPr bwMode="auto">
          <a:xfrm>
            <a:off x="329910" y="376261"/>
            <a:ext cx="11862090"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013483"/>
                </a:solidFill>
                <a:latin typeface="+mj-lt"/>
                <a:ea typeface="MS PGothic" pitchFamily="34" charset="-128"/>
                <a:cs typeface="ＭＳ Ｐゴシック" charset="0"/>
              </a:defRPr>
            </a:lvl1pPr>
            <a:lvl2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2pPr>
            <a:lvl3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3pPr>
            <a:lvl4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4pPr>
            <a:lvl5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5pPr>
            <a:lvl6pPr marL="609585" algn="l" rtl="0" eaLnBrk="1" fontAlgn="base" hangingPunct="1">
              <a:spcBef>
                <a:spcPct val="0"/>
              </a:spcBef>
              <a:spcAft>
                <a:spcPct val="0"/>
              </a:spcAft>
              <a:defRPr sz="2667" b="1">
                <a:solidFill>
                  <a:srgbClr val="013483"/>
                </a:solidFill>
                <a:latin typeface="Arial" charset="0"/>
                <a:ea typeface="ＭＳ Ｐゴシック" charset="0"/>
              </a:defRPr>
            </a:lvl6pPr>
            <a:lvl7pPr marL="1219170" algn="l" rtl="0" eaLnBrk="1" fontAlgn="base" hangingPunct="1">
              <a:spcBef>
                <a:spcPct val="0"/>
              </a:spcBef>
              <a:spcAft>
                <a:spcPct val="0"/>
              </a:spcAft>
              <a:defRPr sz="2667" b="1">
                <a:solidFill>
                  <a:srgbClr val="013483"/>
                </a:solidFill>
                <a:latin typeface="Arial" charset="0"/>
                <a:ea typeface="ＭＳ Ｐゴシック" charset="0"/>
              </a:defRPr>
            </a:lvl7pPr>
            <a:lvl8pPr marL="1828754" algn="l" rtl="0" eaLnBrk="1" fontAlgn="base" hangingPunct="1">
              <a:spcBef>
                <a:spcPct val="0"/>
              </a:spcBef>
              <a:spcAft>
                <a:spcPct val="0"/>
              </a:spcAft>
              <a:defRPr sz="2667" b="1">
                <a:solidFill>
                  <a:srgbClr val="013483"/>
                </a:solidFill>
                <a:latin typeface="Arial" charset="0"/>
                <a:ea typeface="ＭＳ Ｐゴシック" charset="0"/>
              </a:defRPr>
            </a:lvl8pPr>
            <a:lvl9pPr marL="2438339" algn="l" rtl="0" eaLnBrk="1" fontAlgn="base" hangingPunct="1">
              <a:spcBef>
                <a:spcPct val="0"/>
              </a:spcBef>
              <a:spcAft>
                <a:spcPct val="0"/>
              </a:spcAft>
              <a:defRPr sz="2667" b="1">
                <a:solidFill>
                  <a:srgbClr val="013483"/>
                </a:solidFill>
                <a:latin typeface="Arial" charset="0"/>
                <a:ea typeface="ＭＳ Ｐゴシック" charset="0"/>
              </a:defRPr>
            </a:lvl9pPr>
          </a:lstStyle>
          <a:p>
            <a:r>
              <a:rPr lang="de-DE" kern="0" dirty="0" smtClean="0"/>
              <a:t>Wasserverhältnisse?</a:t>
            </a:r>
            <a:endParaRPr lang="de-DE" kern="0" dirty="0"/>
          </a:p>
        </p:txBody>
      </p:sp>
      <p:sp>
        <p:nvSpPr>
          <p:cNvPr id="9" name="Titel 1"/>
          <p:cNvSpPr txBox="1">
            <a:spLocks/>
          </p:cNvSpPr>
          <p:nvPr/>
        </p:nvSpPr>
        <p:spPr bwMode="auto">
          <a:xfrm>
            <a:off x="3178464" y="376261"/>
            <a:ext cx="7523562"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rgbClr val="013483"/>
                </a:solidFill>
                <a:latin typeface="+mj-lt"/>
                <a:ea typeface="MS PGothic" pitchFamily="34" charset="-128"/>
                <a:cs typeface="ＭＳ Ｐゴシック" charset="0"/>
              </a:defRPr>
            </a:lvl1pPr>
            <a:lvl2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2pPr>
            <a:lvl3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3pPr>
            <a:lvl4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4pPr>
            <a:lvl5pPr algn="l" rtl="0" eaLnBrk="1" fontAlgn="base" hangingPunct="1">
              <a:spcBef>
                <a:spcPct val="0"/>
              </a:spcBef>
              <a:spcAft>
                <a:spcPct val="0"/>
              </a:spcAft>
              <a:defRPr sz="2667" b="1">
                <a:solidFill>
                  <a:srgbClr val="013483"/>
                </a:solidFill>
                <a:latin typeface="Arial" charset="0"/>
                <a:ea typeface="MS PGothic" pitchFamily="34" charset="-128"/>
                <a:cs typeface="ＭＳ Ｐゴシック" charset="0"/>
              </a:defRPr>
            </a:lvl5pPr>
            <a:lvl6pPr marL="609585" algn="l" rtl="0" eaLnBrk="1" fontAlgn="base" hangingPunct="1">
              <a:spcBef>
                <a:spcPct val="0"/>
              </a:spcBef>
              <a:spcAft>
                <a:spcPct val="0"/>
              </a:spcAft>
              <a:defRPr sz="2667" b="1">
                <a:solidFill>
                  <a:srgbClr val="013483"/>
                </a:solidFill>
                <a:latin typeface="Arial" charset="0"/>
                <a:ea typeface="ＭＳ Ｐゴシック" charset="0"/>
              </a:defRPr>
            </a:lvl6pPr>
            <a:lvl7pPr marL="1219170" algn="l" rtl="0" eaLnBrk="1" fontAlgn="base" hangingPunct="1">
              <a:spcBef>
                <a:spcPct val="0"/>
              </a:spcBef>
              <a:spcAft>
                <a:spcPct val="0"/>
              </a:spcAft>
              <a:defRPr sz="2667" b="1">
                <a:solidFill>
                  <a:srgbClr val="013483"/>
                </a:solidFill>
                <a:latin typeface="Arial" charset="0"/>
                <a:ea typeface="ＭＳ Ｐゴシック" charset="0"/>
              </a:defRPr>
            </a:lvl7pPr>
            <a:lvl8pPr marL="1828754" algn="l" rtl="0" eaLnBrk="1" fontAlgn="base" hangingPunct="1">
              <a:spcBef>
                <a:spcPct val="0"/>
              </a:spcBef>
              <a:spcAft>
                <a:spcPct val="0"/>
              </a:spcAft>
              <a:defRPr sz="2667" b="1">
                <a:solidFill>
                  <a:srgbClr val="013483"/>
                </a:solidFill>
                <a:latin typeface="Arial" charset="0"/>
                <a:ea typeface="ＭＳ Ｐゴシック" charset="0"/>
              </a:defRPr>
            </a:lvl8pPr>
            <a:lvl9pPr marL="2438339" algn="l" rtl="0" eaLnBrk="1" fontAlgn="base" hangingPunct="1">
              <a:spcBef>
                <a:spcPct val="0"/>
              </a:spcBef>
              <a:spcAft>
                <a:spcPct val="0"/>
              </a:spcAft>
              <a:defRPr sz="2667" b="1">
                <a:solidFill>
                  <a:srgbClr val="013483"/>
                </a:solidFill>
                <a:latin typeface="Arial" charset="0"/>
                <a:ea typeface="ＭＳ Ｐゴシック" charset="0"/>
              </a:defRPr>
            </a:lvl9pPr>
          </a:lstStyle>
          <a:p>
            <a:pPr algn="r"/>
            <a:r>
              <a:rPr lang="de-DE" kern="0" dirty="0" smtClean="0"/>
              <a:t>Geringstland, Grünland oder Acker?</a:t>
            </a:r>
            <a:endParaRPr lang="de-DE" kern="0" dirty="0"/>
          </a:p>
        </p:txBody>
      </p:sp>
      <p:pic>
        <p:nvPicPr>
          <p:cNvPr id="10" name="Grafik 9"/>
          <p:cNvPicPr>
            <a:picLocks/>
          </p:cNvPicPr>
          <p:nvPr/>
        </p:nvPicPr>
        <p:blipFill rotWithShape="1">
          <a:blip r:embed="rId2">
            <a:extLst>
              <a:ext uri="{28A0092B-C50C-407E-A947-70E740481C1C}">
                <a14:useLocalDpi xmlns:a14="http://schemas.microsoft.com/office/drawing/2010/main" val="0"/>
              </a:ext>
            </a:extLst>
          </a:blip>
          <a:srcRect l="66761"/>
          <a:stretch/>
        </p:blipFill>
        <p:spPr>
          <a:xfrm>
            <a:off x="129587" y="914143"/>
            <a:ext cx="2664000" cy="471801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Grafik 10"/>
          <p:cNvPicPr>
            <a:picLocks/>
          </p:cNvPicPr>
          <p:nvPr/>
        </p:nvPicPr>
        <p:blipFill rotWithShape="1">
          <a:blip r:embed="rId2">
            <a:extLst>
              <a:ext uri="{28A0092B-C50C-407E-A947-70E740481C1C}">
                <a14:useLocalDpi xmlns:a14="http://schemas.microsoft.com/office/drawing/2010/main" val="0"/>
              </a:ext>
            </a:extLst>
          </a:blip>
          <a:srcRect l="33775" r="33507"/>
          <a:stretch/>
        </p:blipFill>
        <p:spPr>
          <a:xfrm>
            <a:off x="5773535" y="914143"/>
            <a:ext cx="2664000" cy="471801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26485" r="23891"/>
          <a:stretch/>
        </p:blipFill>
        <p:spPr>
          <a:xfrm>
            <a:off x="8550301" y="913351"/>
            <a:ext cx="3486148" cy="47196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3" name="Foliennummernplatzhalter 2"/>
          <p:cNvSpPr>
            <a:spLocks noGrp="1"/>
          </p:cNvSpPr>
          <p:nvPr>
            <p:ph type="sldNum" sz="quarter" idx="10"/>
          </p:nvPr>
        </p:nvSpPr>
        <p:spPr>
          <a:xfrm>
            <a:off x="6661537" y="5709228"/>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
        <p:nvSpPr>
          <p:cNvPr id="14" name="Datumsplatzhalter 4"/>
          <p:cNvSpPr>
            <a:spLocks noGrp="1"/>
          </p:cNvSpPr>
          <p:nvPr>
            <p:ph type="dt" sz="half" idx="12"/>
          </p:nvPr>
        </p:nvSpPr>
        <p:spPr>
          <a:xfrm>
            <a:off x="1468394" y="5824832"/>
            <a:ext cx="2815167" cy="304800"/>
          </a:xfrm>
        </p:spPr>
        <p:txBody>
          <a:bodyPr/>
          <a:lstStyle/>
          <a:p>
            <a:pPr>
              <a:tabLst>
                <a:tab pos="1254125" algn="l"/>
              </a:tabLst>
            </a:pPr>
            <a:r>
              <a:rPr lang="de-DE" dirty="0" smtClean="0"/>
              <a:t>08.04.2025	 Bodenschätzung</a:t>
            </a:r>
            <a:endParaRPr lang="de-DE" dirty="0"/>
          </a:p>
        </p:txBody>
      </p:sp>
    </p:spTree>
    <p:extLst>
      <p:ext uri="{BB962C8B-B14F-4D97-AF65-F5344CB8AC3E}">
        <p14:creationId xmlns:p14="http://schemas.microsoft.com/office/powerpoint/2010/main" val="3032540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smtClean="0">
                <a:solidFill>
                  <a:srgbClr val="C00000"/>
                </a:solidFill>
              </a:rPr>
              <a:t>Ablauf:</a:t>
            </a:r>
          </a:p>
          <a:p>
            <a:pPr marL="342900" indent="-342900" algn="just">
              <a:buFontTx/>
              <a:buChar char="-"/>
            </a:pPr>
            <a:r>
              <a:rPr lang="de-DE" dirty="0" smtClean="0"/>
              <a:t>Vorstellung von </a:t>
            </a:r>
          </a:p>
          <a:p>
            <a:pPr marL="800100" lvl="1" indent="-342900" algn="l">
              <a:buFontTx/>
              <a:buChar char="-"/>
            </a:pPr>
            <a:r>
              <a:rPr lang="de-DE" dirty="0" smtClean="0"/>
              <a:t>Frau Vincenz (</a:t>
            </a:r>
            <a:r>
              <a:rPr lang="de-DE" dirty="0"/>
              <a:t>Amtliche landwirtschaftliche Sachverständige Finanzamt </a:t>
            </a:r>
            <a:r>
              <a:rPr lang="de-DE" dirty="0" smtClean="0"/>
              <a:t>Oranienburg)  und </a:t>
            </a:r>
          </a:p>
          <a:p>
            <a:pPr marL="800100" lvl="1" indent="-342900" algn="just">
              <a:buFontTx/>
              <a:buChar char="-"/>
            </a:pPr>
            <a:r>
              <a:rPr lang="de-DE" dirty="0" smtClean="0"/>
              <a:t>unserer neuen Kollegen in unserem Sachgebiet</a:t>
            </a:r>
          </a:p>
          <a:p>
            <a:pPr marL="342900" indent="-342900" algn="just">
              <a:buFontTx/>
              <a:buChar char="-"/>
            </a:pPr>
            <a:r>
              <a:rPr lang="de-DE" dirty="0" smtClean="0"/>
              <a:t>Kurzer Rückblick – Wo stehen Sie und wir?</a:t>
            </a:r>
          </a:p>
          <a:p>
            <a:pPr marL="342900" indent="-342900" algn="just">
              <a:buFontTx/>
              <a:buChar char="-"/>
            </a:pPr>
            <a:r>
              <a:rPr lang="de-DE" dirty="0" smtClean="0"/>
              <a:t>Was gibt es für 2025 zu beachten? Was ist zu tun?</a:t>
            </a:r>
          </a:p>
          <a:p>
            <a:pPr marL="800100" lvl="1" indent="-342900" algn="just">
              <a:buFontTx/>
              <a:buChar char="-"/>
            </a:pPr>
            <a:r>
              <a:rPr lang="de-DE" dirty="0" smtClean="0"/>
              <a:t>Antrag auf Agrarförderung 2025 / Hinweise; Aktuelles</a:t>
            </a:r>
          </a:p>
        </p:txBody>
      </p:sp>
    </p:spTree>
    <p:extLst>
      <p:ext uri="{BB962C8B-B14F-4D97-AF65-F5344CB8AC3E}">
        <p14:creationId xmlns:p14="http://schemas.microsoft.com/office/powerpoint/2010/main" val="3283834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3"/>
          <a:srcRect l="99" r="-99"/>
          <a:stretch/>
        </p:blipFill>
        <p:spPr>
          <a:xfrm>
            <a:off x="181022" y="443948"/>
            <a:ext cx="9052904" cy="535433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feld 6"/>
          <p:cNvSpPr txBox="1"/>
          <p:nvPr/>
        </p:nvSpPr>
        <p:spPr>
          <a:xfrm>
            <a:off x="9332536" y="443948"/>
            <a:ext cx="2823385" cy="938719"/>
          </a:xfrm>
          <a:prstGeom prst="rect">
            <a:avLst/>
          </a:prstGeom>
          <a:solidFill>
            <a:schemeClr val="accent3">
              <a:lumMod val="20000"/>
              <a:lumOff val="80000"/>
            </a:schemeClr>
          </a:solidFill>
        </p:spPr>
        <p:txBody>
          <a:bodyPr wrap="square" rtlCol="0">
            <a:spAutoFit/>
          </a:bodyPr>
          <a:lstStyle/>
          <a:p>
            <a:pPr>
              <a:spcAft>
                <a:spcPts val="600"/>
              </a:spcAft>
            </a:pPr>
            <a:r>
              <a:rPr lang="de-DE" b="1" dirty="0" smtClean="0">
                <a:solidFill>
                  <a:srgbClr val="024E8C"/>
                </a:solidFill>
              </a:rPr>
              <a:t>Bodenschätzungsdaten im Brandenburgviewer</a:t>
            </a:r>
          </a:p>
          <a:p>
            <a:r>
              <a:rPr lang="de-DE" sz="1400" u="sng" dirty="0" smtClean="0">
                <a:solidFill>
                  <a:srgbClr val="00B0F0"/>
                </a:solidFill>
              </a:rPr>
              <a:t>https</a:t>
            </a:r>
            <a:r>
              <a:rPr lang="de-DE" sz="1400" u="sng" dirty="0">
                <a:solidFill>
                  <a:srgbClr val="00B0F0"/>
                </a:solidFill>
              </a:rPr>
              <a:t>://bb-viewer.geobasis-bb.de</a:t>
            </a:r>
            <a:r>
              <a:rPr lang="de-DE" sz="1400" u="sng" dirty="0" smtClean="0">
                <a:solidFill>
                  <a:srgbClr val="00B0F0"/>
                </a:solidFill>
              </a:rPr>
              <a:t>/ </a:t>
            </a:r>
            <a:endParaRPr lang="de-DE" sz="1400" u="sng" dirty="0">
              <a:solidFill>
                <a:srgbClr val="00B0F0"/>
              </a:solidFill>
            </a:endParaRPr>
          </a:p>
        </p:txBody>
      </p:sp>
      <p:sp>
        <p:nvSpPr>
          <p:cNvPr id="8" name="Rechteck 7"/>
          <p:cNvSpPr/>
          <p:nvPr/>
        </p:nvSpPr>
        <p:spPr bwMode="auto">
          <a:xfrm>
            <a:off x="2680447" y="2662518"/>
            <a:ext cx="878541" cy="1111623"/>
          </a:xfrm>
          <a:prstGeom prst="rect">
            <a:avLst/>
          </a:prstGeom>
          <a:noFill/>
          <a:ln w="28575" cap="flat" cmpd="sng" algn="ctr">
            <a:solidFill>
              <a:srgbClr val="3EB3E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Narrow" charset="0"/>
              <a:ea typeface="ＭＳ Ｐゴシック" charset="0"/>
            </a:endParaRPr>
          </a:p>
        </p:txBody>
      </p:sp>
      <p:pic>
        <p:nvPicPr>
          <p:cNvPr id="6" name="Grafik 5"/>
          <p:cNvPicPr>
            <a:picLocks noChangeAspect="1"/>
          </p:cNvPicPr>
          <p:nvPr/>
        </p:nvPicPr>
        <p:blipFill rotWithShape="1">
          <a:blip r:embed="rId3"/>
          <a:srcRect l="29493" t="30446" r="62194" b="50027"/>
          <a:stretch/>
        </p:blipFill>
        <p:spPr>
          <a:xfrm>
            <a:off x="9332536" y="1382667"/>
            <a:ext cx="2630077" cy="3377832"/>
          </a:xfrm>
          <a:prstGeom prst="rect">
            <a:avLst/>
          </a:prstGeom>
          <a:ln w="28575">
            <a:solidFill>
              <a:srgbClr val="3EB3E1"/>
            </a:solidFill>
          </a:ln>
          <a:effectLst>
            <a:outerShdw blurRad="50800" dist="38100" dir="2700000" algn="tl" rotWithShape="0">
              <a:prstClr val="black">
                <a:alpha val="40000"/>
              </a:prstClr>
            </a:outerShdw>
          </a:effectLst>
        </p:spPr>
      </p:pic>
      <p:cxnSp>
        <p:nvCxnSpPr>
          <p:cNvPr id="11" name="Gerader Verbinder 10"/>
          <p:cNvCxnSpPr/>
          <p:nvPr/>
        </p:nvCxnSpPr>
        <p:spPr bwMode="auto">
          <a:xfrm>
            <a:off x="3558988" y="2868706"/>
            <a:ext cx="5773548" cy="8965"/>
          </a:xfrm>
          <a:prstGeom prst="line">
            <a:avLst/>
          </a:prstGeom>
          <a:solidFill>
            <a:schemeClr val="accent1"/>
          </a:solidFill>
          <a:ln w="28575" cap="flat" cmpd="sng" algn="ctr">
            <a:solidFill>
              <a:srgbClr val="3EB3E1"/>
            </a:solidFill>
            <a:prstDash val="solid"/>
            <a:round/>
            <a:headEnd type="none" w="med" len="med"/>
            <a:tailEnd type="arrow" w="med" len="med"/>
          </a:ln>
          <a:effectLst>
            <a:outerShdw blurRad="63500" dist="38099" dir="2700000" algn="ctr" rotWithShape="0">
              <a:schemeClr val="bg2">
                <a:alpha val="74998"/>
              </a:schemeClr>
            </a:outerShdw>
          </a:effectLst>
          <a:extLst/>
        </p:spPr>
      </p:cxnSp>
      <p:sp>
        <p:nvSpPr>
          <p:cNvPr id="13" name="Foliennummernplatzhalter 2"/>
          <p:cNvSpPr>
            <a:spLocks noGrp="1"/>
          </p:cNvSpPr>
          <p:nvPr>
            <p:ph type="sldNum" sz="quarter" idx="10"/>
          </p:nvPr>
        </p:nvSpPr>
        <p:spPr>
          <a:xfrm>
            <a:off x="6588801" y="5983140"/>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
        <p:nvSpPr>
          <p:cNvPr id="14" name="Datumsplatzhalter 4"/>
          <p:cNvSpPr>
            <a:spLocks noGrp="1"/>
          </p:cNvSpPr>
          <p:nvPr>
            <p:ph type="dt" sz="half" idx="12"/>
          </p:nvPr>
        </p:nvSpPr>
        <p:spPr>
          <a:xfrm>
            <a:off x="1460115" y="5894099"/>
            <a:ext cx="2815167" cy="304800"/>
          </a:xfrm>
          <a:solidFill>
            <a:schemeClr val="bg2"/>
          </a:solidFill>
        </p:spPr>
        <p:txBody>
          <a:bodyPr/>
          <a:lstStyle/>
          <a:p>
            <a:pPr>
              <a:tabLst>
                <a:tab pos="1254125" algn="l"/>
              </a:tabLst>
            </a:pPr>
            <a:r>
              <a:rPr lang="de-DE" dirty="0" smtClean="0"/>
              <a:t>08.04.2025	 Bodenschätzung</a:t>
            </a:r>
            <a:endParaRPr lang="de-DE" dirty="0"/>
          </a:p>
        </p:txBody>
      </p:sp>
    </p:spTree>
    <p:extLst>
      <p:ext uri="{BB962C8B-B14F-4D97-AF65-F5344CB8AC3E}">
        <p14:creationId xmlns:p14="http://schemas.microsoft.com/office/powerpoint/2010/main" val="30555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11"/>
                                        </p:tgtEl>
                                        <p:attrNameLst>
                                          <p:attrName>style.visibility</p:attrName>
                                        </p:attrNameLst>
                                      </p:cBhvr>
                                      <p:to>
                                        <p:strVal val="visible"/>
                                      </p:to>
                                    </p:set>
                                  </p:childTnLst>
                                </p:cTn>
                              </p:par>
                            </p:childTnLst>
                          </p:cTn>
                        </p:par>
                        <p:par>
                          <p:cTn id="12" fill="hold">
                            <p:stCondLst>
                              <p:cond delay="1000"/>
                            </p:stCondLst>
                            <p:childTnLst>
                              <p:par>
                                <p:cTn id="13" presetID="2" presetClass="entr" presetSubtype="8"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784" y="540053"/>
            <a:ext cx="10979151" cy="701387"/>
          </a:xfrm>
        </p:spPr>
        <p:txBody>
          <a:bodyPr/>
          <a:lstStyle/>
          <a:p>
            <a:pPr algn="ctr"/>
            <a:r>
              <a:rPr lang="de-DE" sz="4200" dirty="0" smtClean="0"/>
              <a:t>Werde ehrenamtlicher Bodenschätzer!</a:t>
            </a:r>
            <a:endParaRPr lang="de-DE" sz="4200" dirty="0"/>
          </a:p>
        </p:txBody>
      </p:sp>
      <p:sp>
        <p:nvSpPr>
          <p:cNvPr id="6" name="Textfeld 5"/>
          <p:cNvSpPr txBox="1"/>
          <p:nvPr/>
        </p:nvSpPr>
        <p:spPr>
          <a:xfrm>
            <a:off x="2225615" y="1241440"/>
            <a:ext cx="8505944"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smtClean="0"/>
              <a:t>verantwortungsvolle Tätigkeit</a:t>
            </a:r>
          </a:p>
          <a:p>
            <a:pPr marL="1074738" lvl="1" indent="-285750">
              <a:lnSpc>
                <a:spcPct val="150000"/>
              </a:lnSpc>
              <a:buFont typeface="Arial" panose="020B0604020202020204" pitchFamily="34" charset="0"/>
              <a:buChar char="•"/>
            </a:pPr>
            <a:r>
              <a:rPr lang="de-DE" sz="2200" dirty="0" smtClean="0"/>
              <a:t>ohne erfahrende Landwirte – keine Bodenschätzung!</a:t>
            </a:r>
          </a:p>
          <a:p>
            <a:pPr marL="1074738" lvl="1" indent="-285750">
              <a:lnSpc>
                <a:spcPct val="150000"/>
              </a:lnSpc>
              <a:spcAft>
                <a:spcPts val="1200"/>
              </a:spcAft>
              <a:buFont typeface="Arial" panose="020B0604020202020204" pitchFamily="34" charset="0"/>
              <a:buChar char="•"/>
            </a:pPr>
            <a:r>
              <a:rPr lang="de-DE" sz="2200" dirty="0" smtClean="0"/>
              <a:t>Wertfindung erfolgt einvernehmlich</a:t>
            </a:r>
          </a:p>
          <a:p>
            <a:pPr marL="285750" lvl="1" indent="-285750">
              <a:lnSpc>
                <a:spcPct val="150000"/>
              </a:lnSpc>
              <a:spcAft>
                <a:spcPts val="1200"/>
              </a:spcAft>
              <a:buFont typeface="Arial" panose="020B0604020202020204" pitchFamily="34" charset="0"/>
              <a:buChar char="•"/>
            </a:pPr>
            <a:r>
              <a:rPr lang="de-DE" sz="2400" dirty="0" smtClean="0"/>
              <a:t>max. 20 – 25 Einsätze im Jahr</a:t>
            </a:r>
          </a:p>
          <a:p>
            <a:pPr marL="285750" indent="-285750">
              <a:lnSpc>
                <a:spcPct val="150000"/>
              </a:lnSpc>
              <a:spcAft>
                <a:spcPts val="1200"/>
              </a:spcAft>
              <a:buFont typeface="Arial" panose="020B0604020202020204" pitchFamily="34" charset="0"/>
              <a:buChar char="•"/>
            </a:pPr>
            <a:r>
              <a:rPr lang="de-DE" sz="2400" dirty="0" smtClean="0"/>
              <a:t>steuerfreie Entschädigung je </a:t>
            </a:r>
            <a:r>
              <a:rPr lang="de-DE" sz="2400" dirty="0"/>
              <a:t>angefangene Stunde </a:t>
            </a:r>
            <a:endParaRPr lang="de-DE" sz="2400" dirty="0" smtClean="0"/>
          </a:p>
          <a:p>
            <a:pPr marL="285750" indent="-285750">
              <a:lnSpc>
                <a:spcPct val="150000"/>
              </a:lnSpc>
              <a:spcAft>
                <a:spcPts val="1200"/>
              </a:spcAft>
              <a:buFont typeface="Arial" panose="020B0604020202020204" pitchFamily="34" charset="0"/>
              <a:buChar char="•"/>
            </a:pPr>
            <a:r>
              <a:rPr lang="de-DE" sz="2400" dirty="0" smtClean="0"/>
              <a:t>Tagegeld &amp; Wegstreckenentschädigung</a:t>
            </a:r>
          </a:p>
        </p:txBody>
      </p:sp>
      <p:sp>
        <p:nvSpPr>
          <p:cNvPr id="7" name="Foliennummernplatzhalter 2"/>
          <p:cNvSpPr>
            <a:spLocks noGrp="1"/>
          </p:cNvSpPr>
          <p:nvPr>
            <p:ph type="sldNum" sz="quarter" idx="10"/>
          </p:nvPr>
        </p:nvSpPr>
        <p:spPr>
          <a:xfrm>
            <a:off x="6370591" y="5310432"/>
            <a:ext cx="5703217" cy="304800"/>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
        <p:nvSpPr>
          <p:cNvPr id="8" name="Datumsplatzhalter 4"/>
          <p:cNvSpPr>
            <a:spLocks noGrp="1"/>
          </p:cNvSpPr>
          <p:nvPr>
            <p:ph type="dt" sz="half" idx="12"/>
          </p:nvPr>
        </p:nvSpPr>
        <p:spPr>
          <a:xfrm>
            <a:off x="818031" y="5310432"/>
            <a:ext cx="2815167" cy="304800"/>
          </a:xfrm>
        </p:spPr>
        <p:txBody>
          <a:bodyPr/>
          <a:lstStyle/>
          <a:p>
            <a:pPr>
              <a:tabLst>
                <a:tab pos="1254125" algn="l"/>
              </a:tabLst>
            </a:pPr>
            <a:r>
              <a:rPr lang="de-DE" dirty="0" smtClean="0"/>
              <a:t>08.04.2025	 Bodenschätzung</a:t>
            </a:r>
            <a:endParaRPr lang="de-DE" dirty="0"/>
          </a:p>
        </p:txBody>
      </p:sp>
    </p:spTree>
    <p:extLst>
      <p:ext uri="{BB962C8B-B14F-4D97-AF65-F5344CB8AC3E}">
        <p14:creationId xmlns:p14="http://schemas.microsoft.com/office/powerpoint/2010/main" val="359316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G:\VINCENZ\Fotos\Sammlung\2023.03-07_Frühjahr\20230613_11263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rcRect l="-18" t="26824" r="166" b="651"/>
          <a:stretch/>
        </p:blipFill>
        <p:spPr bwMode="auto">
          <a:xfrm>
            <a:off x="1152761" y="2361512"/>
            <a:ext cx="6882991" cy="3757436"/>
          </a:xfrm>
          <a:prstGeom prst="rect">
            <a:avLst/>
          </a:prstGeom>
          <a:solidFill>
            <a:srgbClr val="FFFFFF">
              <a:shade val="85000"/>
            </a:srgbClr>
          </a:solidFill>
          <a:ln w="9525" cap="sq">
            <a:solidFill>
              <a:schemeClr val="bg1">
                <a:lumMod val="5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Foliennummernplatzhalter 2"/>
          <p:cNvSpPr>
            <a:spLocks noGrp="1"/>
          </p:cNvSpPr>
          <p:nvPr>
            <p:ph type="sldNum" sz="quarter" idx="4294967295"/>
          </p:nvPr>
        </p:nvSpPr>
        <p:spPr>
          <a:xfrm>
            <a:off x="6473536" y="6118948"/>
            <a:ext cx="5621054" cy="726352"/>
          </a:xfrm>
        </p:spPr>
        <p:txBody>
          <a:bodyPr/>
          <a:lstStyle/>
          <a:p>
            <a:r>
              <a:rPr lang="de-DE" b="0" dirty="0" smtClean="0">
                <a:effectLst>
                  <a:outerShdw blurRad="38100" dist="38100" dir="2700000" algn="tl">
                    <a:srgbClr val="000000">
                      <a:alpha val="43137"/>
                    </a:srgbClr>
                  </a:outerShdw>
                </a:effectLst>
              </a:rPr>
              <a:t>ALS, Fr. Vincenz, 03321/412-367, claudia.vincenz@fa.brandenburg.de</a:t>
            </a:r>
            <a:endParaRPr lang="de-DE" b="0" dirty="0">
              <a:effectLst>
                <a:outerShdw blurRad="38100" dist="38100" dir="2700000" algn="tl">
                  <a:srgbClr val="000000">
                    <a:alpha val="43137"/>
                  </a:srgbClr>
                </a:outerShdw>
              </a:effectLst>
            </a:endParaRPr>
          </a:p>
        </p:txBody>
      </p:sp>
      <p:sp>
        <p:nvSpPr>
          <p:cNvPr id="10" name="Datumsplatzhalter 4"/>
          <p:cNvSpPr>
            <a:spLocks noGrp="1"/>
          </p:cNvSpPr>
          <p:nvPr>
            <p:ph type="dt" sz="half" idx="4294967295"/>
          </p:nvPr>
        </p:nvSpPr>
        <p:spPr>
          <a:xfrm>
            <a:off x="779319" y="6118948"/>
            <a:ext cx="2623128" cy="585740"/>
          </a:xfrm>
        </p:spPr>
        <p:txBody>
          <a:bodyPr/>
          <a:lstStyle/>
          <a:p>
            <a:pPr>
              <a:tabLst>
                <a:tab pos="1254125" algn="l"/>
              </a:tabLst>
            </a:pPr>
            <a:r>
              <a:rPr lang="de-DE" dirty="0" smtClean="0"/>
              <a:t>08.04.2025	 Bodenschätzung</a:t>
            </a:r>
            <a:endParaRPr lang="de-DE"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1274" y="3310519"/>
            <a:ext cx="3525964" cy="208802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69679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effectLst>
                  <a:outerShdw blurRad="38100" dist="38100" dir="2700000" algn="tl">
                    <a:srgbClr val="000000">
                      <a:alpha val="43137"/>
                    </a:srgbClr>
                  </a:outerShdw>
                </a:effectLst>
              </a:rPr>
              <a:t>Zurück zur Agrarförderung 2025</a:t>
            </a:r>
            <a:endParaRPr lang="de-DE" dirty="0">
              <a:effectLst>
                <a:outerShdw blurRad="38100" dist="38100" dir="2700000" algn="tl">
                  <a:srgbClr val="000000">
                    <a:alpha val="43137"/>
                  </a:srgbClr>
                </a:outerShdw>
              </a:effectLst>
            </a:endParaRPr>
          </a:p>
        </p:txBody>
      </p:sp>
      <p:sp>
        <p:nvSpPr>
          <p:cNvPr id="4" name="Textfeld 3"/>
          <p:cNvSpPr txBox="1"/>
          <p:nvPr/>
        </p:nvSpPr>
        <p:spPr>
          <a:xfrm>
            <a:off x="1631373" y="5164282"/>
            <a:ext cx="9944100" cy="523220"/>
          </a:xfrm>
          <a:prstGeom prst="rect">
            <a:avLst/>
          </a:prstGeom>
          <a:noFill/>
        </p:spPr>
        <p:txBody>
          <a:bodyPr wrap="square" rtlCol="0">
            <a:spAutoFit/>
          </a:bodyPr>
          <a:lstStyle/>
          <a:p>
            <a:r>
              <a:rPr lang="de-DE" sz="2800" b="1" dirty="0" smtClean="0"/>
              <a:t>Schwerpunkte: Änderungen und Neuigkeiten / Hinweise</a:t>
            </a:r>
            <a:endParaRPr lang="de-DE" sz="2800" b="1" dirty="0"/>
          </a:p>
        </p:txBody>
      </p:sp>
    </p:spTree>
    <p:extLst>
      <p:ext uri="{BB962C8B-B14F-4D97-AF65-F5344CB8AC3E}">
        <p14:creationId xmlns:p14="http://schemas.microsoft.com/office/powerpoint/2010/main" val="1805251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1688"/>
          <a:stretch/>
        </p:blipFill>
        <p:spPr>
          <a:xfrm>
            <a:off x="3196492" y="1995160"/>
            <a:ext cx="5900302" cy="4696480"/>
          </a:xfrm>
          <a:prstGeom prst="rect">
            <a:avLst/>
          </a:prstGeom>
          <a:ln>
            <a:noFill/>
          </a:ln>
          <a:effectLst>
            <a:outerShdw blurRad="190500" algn="tl" rotWithShape="0">
              <a:srgbClr val="000000">
                <a:alpha val="70000"/>
              </a:srgbClr>
            </a:outerShdw>
          </a:effectLst>
        </p:spPr>
      </p:pic>
      <p:sp>
        <p:nvSpPr>
          <p:cNvPr id="3" name="Textfeld 2"/>
          <p:cNvSpPr txBox="1"/>
          <p:nvPr/>
        </p:nvSpPr>
        <p:spPr>
          <a:xfrm>
            <a:off x="6899564" y="405245"/>
            <a:ext cx="4769427" cy="954107"/>
          </a:xfrm>
          <a:prstGeom prst="rect">
            <a:avLst/>
          </a:prstGeom>
          <a:noFill/>
        </p:spPr>
        <p:txBody>
          <a:bodyPr wrap="square" rtlCol="0">
            <a:spAutoFit/>
          </a:bodyPr>
          <a:lstStyle/>
          <a:p>
            <a:r>
              <a:rPr lang="de-DE" sz="2800" b="1" u="sng" dirty="0" smtClean="0">
                <a:solidFill>
                  <a:srgbClr val="0070C0"/>
                </a:solidFill>
              </a:rPr>
              <a:t>Soziale</a:t>
            </a:r>
            <a:r>
              <a:rPr lang="de-DE" sz="2800" b="1" dirty="0" smtClean="0">
                <a:solidFill>
                  <a:srgbClr val="0070C0"/>
                </a:solidFill>
              </a:rPr>
              <a:t> Konditionalität ab Antragsjahr 2025:</a:t>
            </a:r>
            <a:endParaRPr lang="de-DE" sz="2800" b="1" dirty="0">
              <a:solidFill>
                <a:srgbClr val="0070C0"/>
              </a:solidFill>
            </a:endParaRPr>
          </a:p>
        </p:txBody>
      </p:sp>
      <p:cxnSp>
        <p:nvCxnSpPr>
          <p:cNvPr id="5" name="Gerader Verbinder 4"/>
          <p:cNvCxnSpPr/>
          <p:nvPr/>
        </p:nvCxnSpPr>
        <p:spPr>
          <a:xfrm>
            <a:off x="7304809" y="3532909"/>
            <a:ext cx="152746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3408218" y="3782291"/>
            <a:ext cx="488373"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3875808" y="4483633"/>
            <a:ext cx="449926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4" name="Gerader Verbinder 13"/>
          <p:cNvCxnSpPr/>
          <p:nvPr/>
        </p:nvCxnSpPr>
        <p:spPr>
          <a:xfrm flipV="1">
            <a:off x="3896591" y="5159074"/>
            <a:ext cx="1797627" cy="26"/>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8" name="Gerader Verbinder 17"/>
          <p:cNvCxnSpPr/>
          <p:nvPr/>
        </p:nvCxnSpPr>
        <p:spPr>
          <a:xfrm flipV="1">
            <a:off x="4530436" y="5818909"/>
            <a:ext cx="3190009" cy="20782"/>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21" name="Gerader Verbinder 20"/>
          <p:cNvCxnSpPr/>
          <p:nvPr/>
        </p:nvCxnSpPr>
        <p:spPr>
          <a:xfrm flipV="1">
            <a:off x="4125191" y="6286500"/>
            <a:ext cx="2421082" cy="31173"/>
          </a:xfrm>
          <a:prstGeom prst="line">
            <a:avLst/>
          </a:prstGeom>
          <a:ln w="571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97463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91586" y="1338259"/>
            <a:ext cx="9438251" cy="5214944"/>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a:off x="5426808" y="4485409"/>
            <a:ext cx="4301836"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4594875" y="4802288"/>
            <a:ext cx="2134171" cy="4174"/>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16643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7218" y="259773"/>
            <a:ext cx="4572000" cy="830997"/>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sz="2400" b="1" dirty="0" err="1" smtClean="0">
                <a:solidFill>
                  <a:srgbClr val="C00000"/>
                </a:solidFill>
              </a:rPr>
              <a:t>Authega</a:t>
            </a:r>
            <a:r>
              <a:rPr lang="de-DE" sz="2400" b="1" dirty="0" smtClean="0">
                <a:solidFill>
                  <a:srgbClr val="C00000"/>
                </a:solidFill>
              </a:rPr>
              <a:t> als einziger Zugangsweg für die Antragstellung 2025!</a:t>
            </a:r>
            <a:endParaRPr lang="de-DE" sz="2400" b="1" dirty="0">
              <a:solidFill>
                <a:srgbClr val="C00000"/>
              </a:solidFill>
            </a:endParaRPr>
          </a:p>
        </p:txBody>
      </p:sp>
      <p:pic>
        <p:nvPicPr>
          <p:cNvPr id="4" name="Grafik 3"/>
          <p:cNvPicPr>
            <a:picLocks noChangeAspect="1"/>
          </p:cNvPicPr>
          <p:nvPr/>
        </p:nvPicPr>
        <p:blipFill>
          <a:blip r:embed="rId2"/>
          <a:stretch>
            <a:fillRect/>
          </a:stretch>
        </p:blipFill>
        <p:spPr>
          <a:xfrm>
            <a:off x="2704123" y="1508121"/>
            <a:ext cx="8439372" cy="3630432"/>
          </a:xfrm>
          <a:prstGeom prst="rect">
            <a:avLst/>
          </a:prstGeom>
        </p:spPr>
      </p:pic>
      <p:sp>
        <p:nvSpPr>
          <p:cNvPr id="3" name="Textfeld 2"/>
          <p:cNvSpPr txBox="1"/>
          <p:nvPr/>
        </p:nvSpPr>
        <p:spPr>
          <a:xfrm>
            <a:off x="1500554" y="5423877"/>
            <a:ext cx="9642941" cy="923330"/>
          </a:xfrm>
          <a:prstGeom prst="rect">
            <a:avLst/>
          </a:prstGeom>
          <a:solidFill>
            <a:srgbClr val="FFFF99"/>
          </a:solidFill>
        </p:spPr>
        <p:txBody>
          <a:bodyPr wrap="square" rtlCol="0">
            <a:spAutoFit/>
          </a:bodyPr>
          <a:lstStyle/>
          <a:p>
            <a:r>
              <a:rPr lang="de-DE" b="1" dirty="0" smtClean="0">
                <a:solidFill>
                  <a:srgbClr val="C00000"/>
                </a:solidFill>
              </a:rPr>
              <a:t>WICHTIG! </a:t>
            </a:r>
            <a:r>
              <a:rPr lang="de-DE" b="1" u="sng" dirty="0" smtClean="0">
                <a:solidFill>
                  <a:srgbClr val="C00000"/>
                </a:solidFill>
              </a:rPr>
              <a:t>Am besten gleich heute</a:t>
            </a:r>
            <a:r>
              <a:rPr lang="de-DE" b="1" dirty="0" smtClean="0">
                <a:solidFill>
                  <a:srgbClr val="C00000"/>
                </a:solidFill>
              </a:rPr>
              <a:t>…</a:t>
            </a:r>
          </a:p>
          <a:p>
            <a:r>
              <a:rPr lang="de-DE" dirty="0" smtClean="0"/>
              <a:t>Prüfen Sie, ob Sie per </a:t>
            </a:r>
            <a:r>
              <a:rPr lang="de-DE" dirty="0" err="1" smtClean="0"/>
              <a:t>Authega</a:t>
            </a:r>
            <a:r>
              <a:rPr lang="de-DE" dirty="0" smtClean="0"/>
              <a:t> das Antragsprogramm 2025 öffnen können. Die Zeit läuft Ihnen sonst davon …</a:t>
            </a:r>
            <a:endParaRPr lang="de-DE" dirty="0"/>
          </a:p>
        </p:txBody>
      </p:sp>
    </p:spTree>
    <p:extLst>
      <p:ext uri="{BB962C8B-B14F-4D97-AF65-F5344CB8AC3E}">
        <p14:creationId xmlns:p14="http://schemas.microsoft.com/office/powerpoint/2010/main" val="3707043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169727" y="342900"/>
            <a:ext cx="3522518" cy="1200329"/>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sz="2400" b="1" dirty="0" smtClean="0">
                <a:solidFill>
                  <a:srgbClr val="FF0000"/>
                </a:solidFill>
              </a:rPr>
              <a:t>Sämtliche bewirtschaftete Flächen sind im Antrag anzugeben…</a:t>
            </a:r>
            <a:endParaRPr lang="de-DE" sz="2400" b="1" dirty="0">
              <a:solidFill>
                <a:srgbClr val="FF0000"/>
              </a:solidFill>
            </a:endParaRPr>
          </a:p>
        </p:txBody>
      </p:sp>
      <p:sp>
        <p:nvSpPr>
          <p:cNvPr id="4" name="Textfeld 3"/>
          <p:cNvSpPr txBox="1"/>
          <p:nvPr/>
        </p:nvSpPr>
        <p:spPr>
          <a:xfrm>
            <a:off x="2078892" y="2715022"/>
            <a:ext cx="2188307" cy="3693319"/>
          </a:xfrm>
          <a:prstGeom prst="rect">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smtClean="0">
                <a:ln w="0"/>
                <a:solidFill>
                  <a:schemeClr val="tx1"/>
                </a:solidFill>
                <a:effectLst>
                  <a:outerShdw blurRad="38100" dist="19050" dir="2700000" algn="tl" rotWithShape="0">
                    <a:schemeClr val="dk1">
                      <a:alpha val="40000"/>
                    </a:schemeClr>
                  </a:outerShdw>
                </a:effectLst>
              </a:rPr>
              <a:t>Beantragung aller </a:t>
            </a:r>
          </a:p>
          <a:p>
            <a:r>
              <a:rPr lang="de-DE" dirty="0" smtClean="0">
                <a:ln w="0"/>
                <a:solidFill>
                  <a:schemeClr val="tx1"/>
                </a:solidFill>
                <a:effectLst>
                  <a:outerShdw blurRad="38100" dist="19050" dir="2700000" algn="tl" rotWithShape="0">
                    <a:schemeClr val="dk1">
                      <a:alpha val="40000"/>
                    </a:schemeClr>
                  </a:outerShdw>
                </a:effectLst>
              </a:rPr>
              <a:t>bewirtschafteten</a:t>
            </a:r>
          </a:p>
          <a:p>
            <a:r>
              <a:rPr lang="de-DE" dirty="0" smtClean="0">
                <a:ln w="0"/>
                <a:solidFill>
                  <a:schemeClr val="tx1"/>
                </a:solidFill>
                <a:effectLst>
                  <a:outerShdw blurRad="38100" dist="19050" dir="2700000" algn="tl" rotWithShape="0">
                    <a:schemeClr val="dk1">
                      <a:alpha val="40000"/>
                    </a:schemeClr>
                  </a:outerShdw>
                </a:effectLst>
              </a:rPr>
              <a:t>Flächen</a:t>
            </a:r>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a:p>
        </p:txBody>
      </p:sp>
      <p:sp>
        <p:nvSpPr>
          <p:cNvPr id="6" name="Textfeld 5"/>
          <p:cNvSpPr txBox="1"/>
          <p:nvPr/>
        </p:nvSpPr>
        <p:spPr>
          <a:xfrm>
            <a:off x="4267199" y="2715022"/>
            <a:ext cx="6210212" cy="3693319"/>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smtClean="0"/>
              <a:t>Antragsstellerinnen und Antragssteller sind dazu verpflichtet, sämtliche von ihnen bewirtschafteten Flächen im Agrarantrag anzugeben, unabhängig davon, ob</a:t>
            </a:r>
          </a:p>
          <a:p>
            <a:endParaRPr lang="de-DE" dirty="0"/>
          </a:p>
          <a:p>
            <a:r>
              <a:rPr lang="de-DE" dirty="0" smtClean="0"/>
              <a:t>	</a:t>
            </a:r>
            <a:r>
              <a:rPr lang="de-DE" b="1" dirty="0" smtClean="0"/>
              <a:t>1. </a:t>
            </a:r>
            <a:r>
              <a:rPr lang="de-DE" dirty="0" smtClean="0"/>
              <a:t>eine Fläche förderfähig ist oder nicht oder</a:t>
            </a:r>
          </a:p>
          <a:p>
            <a:r>
              <a:rPr lang="de-DE" dirty="0"/>
              <a:t>	</a:t>
            </a:r>
            <a:r>
              <a:rPr lang="de-DE" b="1" dirty="0" smtClean="0"/>
              <a:t>2. </a:t>
            </a:r>
            <a:r>
              <a:rPr lang="de-DE" dirty="0" smtClean="0"/>
              <a:t>für eine Fläche Förderung beantragt werden soll 	    oder nicht.</a:t>
            </a:r>
          </a:p>
          <a:p>
            <a:endParaRPr lang="de-DE" dirty="0"/>
          </a:p>
          <a:p>
            <a:r>
              <a:rPr lang="de-DE" dirty="0" smtClean="0"/>
              <a:t>Wird im Rahmen der Antragsprüfung festgestellt, dass nicht alle landwirtschaftlichen Flächen im Agrarantrag angegeben wurden, führt dies zu einer Sanktionierung.</a:t>
            </a:r>
          </a:p>
          <a:p>
            <a:r>
              <a:rPr lang="de-DE" dirty="0"/>
              <a:t/>
            </a:r>
            <a:br>
              <a:rPr lang="de-DE" dirty="0"/>
            </a:br>
            <a:endParaRPr lang="de-DE" dirty="0" smtClean="0"/>
          </a:p>
        </p:txBody>
      </p:sp>
      <p:cxnSp>
        <p:nvCxnSpPr>
          <p:cNvPr id="5" name="Gerader Verbinder 4"/>
          <p:cNvCxnSpPr/>
          <p:nvPr/>
        </p:nvCxnSpPr>
        <p:spPr>
          <a:xfrm flipV="1">
            <a:off x="5494216" y="3595077"/>
            <a:ext cx="1675511" cy="1563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2" name="Gerader Verbinder 11"/>
          <p:cNvCxnSpPr/>
          <p:nvPr/>
        </p:nvCxnSpPr>
        <p:spPr>
          <a:xfrm flipV="1">
            <a:off x="4345354" y="5783386"/>
            <a:ext cx="3165231" cy="15629"/>
          </a:xfrm>
          <a:prstGeom prst="line">
            <a:avLst/>
          </a:prstGeom>
          <a:ln w="57150">
            <a:solidFill>
              <a:schemeClr val="accent6"/>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32126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946030" y="1781909"/>
            <a:ext cx="9378461" cy="4801314"/>
          </a:xfrm>
          <a:prstGeom prst="rect">
            <a:avLst/>
          </a:prstGeom>
          <a:solidFill>
            <a:schemeClr val="bg1"/>
          </a:solidFill>
          <a:effectLst>
            <a:outerShdw blurRad="50800" dist="38100" dir="13500000" algn="br" rotWithShape="0">
              <a:prstClr val="black">
                <a:alpha val="40000"/>
              </a:prstClr>
            </a:outerShdw>
          </a:effectLst>
        </p:spPr>
        <p:txBody>
          <a:bodyPr wrap="square" rtlCol="0">
            <a:spAutoFit/>
          </a:bodyPr>
          <a:lstStyle/>
          <a:p>
            <a:pPr lvl="3" fontAlgn="base"/>
            <a:endParaRPr lang="de-DE" b="1" dirty="0">
              <a:effectLst>
                <a:glow>
                  <a:srgbClr val="000000"/>
                </a:glow>
                <a:outerShdw sx="0" sy="0">
                  <a:srgbClr val="000000"/>
                </a:outerShdw>
                <a:reflection stA="0" endPos="0" fadeDir="0" sx="0" sy="0"/>
              </a:effectLst>
            </a:endParaRPr>
          </a:p>
          <a:p>
            <a:r>
              <a:rPr lang="de-DE" b="1" dirty="0">
                <a:effectLst>
                  <a:glow>
                    <a:srgbClr val="000000"/>
                  </a:glow>
                  <a:outerShdw sx="0" sy="0">
                    <a:srgbClr val="000000"/>
                  </a:outerShdw>
                  <a:reflection stA="0" endPos="0" fadeDir="0" sx="0" sy="0"/>
                </a:effectLst>
              </a:rPr>
              <a:t>Förderfähige </a:t>
            </a:r>
            <a:r>
              <a:rPr lang="de-DE" b="1" dirty="0" smtClean="0">
                <a:effectLst>
                  <a:glow>
                    <a:srgbClr val="000000"/>
                  </a:glow>
                  <a:outerShdw sx="0" sy="0">
                    <a:srgbClr val="000000"/>
                  </a:outerShdw>
                  <a:reflection stA="0" endPos="0" fadeDir="0" sx="0" sy="0"/>
                </a:effectLst>
              </a:rPr>
              <a:t>Fläche</a:t>
            </a:r>
            <a:br>
              <a:rPr lang="de-DE" b="1" dirty="0" smtClean="0">
                <a:effectLst>
                  <a:glow>
                    <a:srgbClr val="000000"/>
                  </a:glow>
                  <a:outerShdw sx="0" sy="0">
                    <a:srgbClr val="000000"/>
                  </a:outerShdw>
                  <a:reflection stA="0" endPos="0" fadeDir="0" sx="0" sy="0"/>
                </a:effectLst>
              </a:rPr>
            </a:br>
            <a:endParaRPr lang="de-DE" b="1" dirty="0">
              <a:effectLst>
                <a:glow>
                  <a:srgbClr val="000000"/>
                </a:glow>
                <a:outerShdw sx="0" sy="0">
                  <a:srgbClr val="000000"/>
                </a:outerShdw>
                <a:reflection stA="0" endPos="0" fadeDir="0" sx="0" sy="0"/>
              </a:effectLst>
            </a:endParaRPr>
          </a:p>
          <a:p>
            <a:r>
              <a:rPr lang="de-DE" dirty="0" smtClean="0"/>
              <a:t>Eine </a:t>
            </a:r>
            <a:r>
              <a:rPr lang="de-DE" dirty="0"/>
              <a:t>Fläche ist grundsätzlich förderfähig, wenn </a:t>
            </a:r>
            <a:r>
              <a:rPr lang="de-DE" dirty="0" smtClean="0"/>
              <a:t>sie dem </a:t>
            </a:r>
            <a:r>
              <a:rPr lang="de-DE" dirty="0"/>
              <a:t>Betriebsinhaber zum 15. Mai eines Jahres zur Verfügung steht, </a:t>
            </a:r>
            <a:r>
              <a:rPr lang="de-DE" dirty="0" smtClean="0"/>
              <a:t>die </a:t>
            </a:r>
            <a:r>
              <a:rPr lang="de-DE" dirty="0"/>
              <a:t>Mindestparzellengröße erreicht und </a:t>
            </a:r>
            <a:r>
              <a:rPr lang="de-DE" dirty="0" smtClean="0"/>
              <a:t>das </a:t>
            </a:r>
            <a:r>
              <a:rPr lang="de-DE" dirty="0"/>
              <a:t>gesamte Kalenderjahr die geltenden Fördervoraussetzungen erfüllt. </a:t>
            </a:r>
            <a:r>
              <a:rPr lang="de-DE" dirty="0" smtClean="0"/>
              <a:t/>
            </a:r>
            <a:br>
              <a:rPr lang="de-DE" dirty="0" smtClean="0"/>
            </a:br>
            <a:endParaRPr lang="de-DE" dirty="0"/>
          </a:p>
          <a:p>
            <a:r>
              <a:rPr lang="de-DE" b="1" i="1" dirty="0"/>
              <a:t>Hinweis</a:t>
            </a:r>
            <a:r>
              <a:rPr lang="de-DE" i="1" dirty="0"/>
              <a:t>: Im Agrarförderantrag müssen alle landwirtschaftlich bewirtschafteten Flächen angegeben werden, auch wenn eine oder mehrere Flächen kleiner als die Mindestparzellengröße sind (siehe </a:t>
            </a:r>
            <a:r>
              <a:rPr lang="de-DE" i="1" u="sng" dirty="0">
                <a:hlinkClick r:id="rId2" action="ppaction://hlinkfile"/>
              </a:rPr>
              <a:t>Abschnitt 4.1.2 Mindestparzellengröße</a:t>
            </a:r>
            <a:r>
              <a:rPr lang="de-DE" i="1" dirty="0"/>
              <a:t>). Diese landwirtschaftlich bewirtschafteten, aber nicht förderfähigen Flächen, sind jedoch für die Einkommensgrundstützung (EGS) nicht zu aktivieren. </a:t>
            </a:r>
            <a:endParaRPr lang="de-DE" i="1" dirty="0" smtClean="0"/>
          </a:p>
          <a:p>
            <a:r>
              <a:rPr lang="de-DE" i="1" dirty="0" smtClean="0"/>
              <a:t>Für </a:t>
            </a:r>
            <a:r>
              <a:rPr lang="de-DE" i="1" dirty="0"/>
              <a:t>diese Flächen ist im Antragsprogramm die Auswahl „keine EGS Aktivierung“ zu nutzen</a:t>
            </a:r>
            <a:r>
              <a:rPr lang="de-DE" i="1" dirty="0" smtClean="0"/>
              <a:t>.</a:t>
            </a:r>
            <a:br>
              <a:rPr lang="de-DE" i="1" dirty="0" smtClean="0"/>
            </a:br>
            <a:endParaRPr lang="de-DE" dirty="0"/>
          </a:p>
          <a:p>
            <a:r>
              <a:rPr lang="de-DE" dirty="0"/>
              <a:t>Zu der förderfähigen Fläche zählt jede landwirtschaftliche Fläche des Betriebes (Ackerland, Dauergrünland und Dauerkulturen), welche die Mindestparzellengröße aufweist. Dabei ist es unerheblich, ob sich Flächen unter Gewächshäusern, Abdeckungen oder anderen festen beziehungsweise beweglichen Abdeckungen befinden oder nicht. </a:t>
            </a:r>
          </a:p>
        </p:txBody>
      </p:sp>
      <p:sp>
        <p:nvSpPr>
          <p:cNvPr id="5" name="Rechteck 4"/>
          <p:cNvSpPr/>
          <p:nvPr/>
        </p:nvSpPr>
        <p:spPr>
          <a:xfrm>
            <a:off x="5720862" y="3985846"/>
            <a:ext cx="4415692" cy="45719"/>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7545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604000" y="220606"/>
            <a:ext cx="5423167" cy="1200329"/>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r>
              <a:rPr lang="de-DE" sz="2400" b="1" dirty="0" smtClean="0"/>
              <a:t>Neu ist der </a:t>
            </a:r>
            <a:r>
              <a:rPr lang="de-DE" sz="2400" b="1" dirty="0" smtClean="0">
                <a:solidFill>
                  <a:srgbClr val="C00000"/>
                </a:solidFill>
              </a:rPr>
              <a:t>Schlagbezug</a:t>
            </a:r>
            <a:r>
              <a:rPr lang="de-DE" sz="2400" b="1" dirty="0" smtClean="0"/>
              <a:t> für das Erfordernis der </a:t>
            </a:r>
            <a:r>
              <a:rPr lang="de-DE" sz="2400" b="1" dirty="0" smtClean="0">
                <a:solidFill>
                  <a:srgbClr val="C00000"/>
                </a:solidFill>
              </a:rPr>
              <a:t>Nachweisführung der Verfügungsberechtigung </a:t>
            </a:r>
            <a:r>
              <a:rPr lang="de-DE" sz="2400" b="1" dirty="0" smtClean="0"/>
              <a:t>für Flächen</a:t>
            </a:r>
            <a:endParaRPr lang="de-DE" sz="2400" b="1" dirty="0"/>
          </a:p>
        </p:txBody>
      </p:sp>
      <p:sp>
        <p:nvSpPr>
          <p:cNvPr id="3" name="Textfeld 2"/>
          <p:cNvSpPr txBox="1"/>
          <p:nvPr/>
        </p:nvSpPr>
        <p:spPr>
          <a:xfrm>
            <a:off x="1884652" y="1615849"/>
            <a:ext cx="8861501" cy="4647426"/>
          </a:xfrm>
          <a:prstGeom prst="rect">
            <a:avLst/>
          </a:prstGeom>
          <a:solidFill>
            <a:schemeClr val="bg1"/>
          </a:solidFill>
          <a:effectLst>
            <a:outerShdw blurRad="50800" dist="38100" dir="13500000" algn="br" rotWithShape="0">
              <a:prstClr val="black">
                <a:alpha val="40000"/>
              </a:prstClr>
            </a:outerShdw>
          </a:effectLst>
        </p:spPr>
        <p:txBody>
          <a:bodyPr wrap="square" rtlCol="0">
            <a:spAutoFit/>
          </a:bodyPr>
          <a:lstStyle/>
          <a:p>
            <a:pPr lvl="2" fontAlgn="base"/>
            <a:endParaRPr lang="de-DE" b="1" dirty="0">
              <a:effectLst>
                <a:glow>
                  <a:srgbClr val="000000"/>
                </a:glow>
                <a:outerShdw sx="0" sy="0">
                  <a:srgbClr val="000000"/>
                </a:outerShdw>
                <a:reflection stA="0" endPos="0" fadeDir="0" sx="0" sy="0"/>
              </a:effectLst>
            </a:endParaRPr>
          </a:p>
          <a:p>
            <a:r>
              <a:rPr lang="de-DE" sz="1600" b="1" dirty="0">
                <a:effectLst>
                  <a:glow>
                    <a:srgbClr val="000000"/>
                  </a:glow>
                  <a:outerShdw sx="0" sy="0">
                    <a:srgbClr val="000000"/>
                  </a:outerShdw>
                  <a:reflection stA="0" endPos="0" fadeDir="0" sx="0" sy="0"/>
                </a:effectLst>
              </a:rPr>
              <a:t>Förderfähigkeit </a:t>
            </a:r>
            <a:r>
              <a:rPr lang="de-DE" sz="1600" b="1" dirty="0" smtClean="0">
                <a:effectLst>
                  <a:glow>
                    <a:srgbClr val="000000"/>
                  </a:glow>
                  <a:outerShdw sx="0" sy="0">
                    <a:srgbClr val="000000"/>
                  </a:outerShdw>
                  <a:reflection stA="0" endPos="0" fadeDir="0" sx="0" sy="0"/>
                </a:effectLst>
              </a:rPr>
              <a:t/>
            </a:r>
            <a:br>
              <a:rPr lang="de-DE" sz="1600" b="1" dirty="0" smtClean="0">
                <a:effectLst>
                  <a:glow>
                    <a:srgbClr val="000000"/>
                  </a:glow>
                  <a:outerShdw sx="0" sy="0">
                    <a:srgbClr val="000000"/>
                  </a:outerShdw>
                  <a:reflection stA="0" endPos="0" fadeDir="0" sx="0" sy="0"/>
                </a:effectLst>
              </a:rPr>
            </a:br>
            <a:r>
              <a:rPr lang="de-DE" sz="1600" b="1" dirty="0" smtClean="0">
                <a:effectLst>
                  <a:glow>
                    <a:srgbClr val="000000"/>
                  </a:glow>
                  <a:outerShdw sx="0" sy="0">
                    <a:srgbClr val="000000"/>
                  </a:outerShdw>
                  <a:reflection stA="0" endPos="0" fadeDir="0" sx="0" sy="0"/>
                </a:effectLst>
              </a:rPr>
              <a:t/>
            </a:r>
            <a:br>
              <a:rPr lang="de-DE" sz="1600" b="1" dirty="0" smtClean="0">
                <a:effectLst>
                  <a:glow>
                    <a:srgbClr val="000000"/>
                  </a:glow>
                  <a:outerShdw sx="0" sy="0">
                    <a:srgbClr val="000000"/>
                  </a:outerShdw>
                  <a:reflection stA="0" endPos="0" fadeDir="0" sx="0" sy="0"/>
                </a:effectLst>
              </a:rPr>
            </a:br>
            <a:r>
              <a:rPr lang="de-DE" sz="1600" dirty="0" smtClean="0"/>
              <a:t>Mit </a:t>
            </a:r>
            <a:r>
              <a:rPr lang="de-DE" sz="1600" dirty="0"/>
              <a:t>dem Begriff der Förderfähigkeit wird ausgedrückt, ob für eine Fläche oder ein Tier eine Förderung beantragt werden kann. Der Erhalt der Förderung hängt von der Einhaltung aller spezifischen Fördervoraussetzungen ab, welche sich zwischen den einzelnen Fördermaßnahmen unterscheiden können. Es wird zwischen förderfähigen Flächen und förderfähigen Tieren unterschieden.</a:t>
            </a:r>
          </a:p>
          <a:p>
            <a:r>
              <a:rPr lang="de-DE" sz="1600" dirty="0"/>
              <a:t>Die für Brandenburg und Berlin als potentiell förderfähig geltende Fläche wird im System zur Identifizierung landwirtschaftlicher Parzellen, dem landwirtschaftlichen Feldblockkataster, ausgewiesen. </a:t>
            </a:r>
            <a:r>
              <a:rPr lang="de-DE" sz="1600" b="1" dirty="0"/>
              <a:t>Mit dem Agrarförderantrag</a:t>
            </a:r>
            <a:r>
              <a:rPr lang="de-DE" sz="1600" dirty="0"/>
              <a:t> ist die </a:t>
            </a:r>
            <a:r>
              <a:rPr lang="de-DE" sz="1600" dirty="0">
                <a:ln w="0"/>
                <a:effectLst>
                  <a:outerShdw blurRad="38100" dist="19050" dir="2700000" algn="tl" rotWithShape="0">
                    <a:schemeClr val="dk1">
                      <a:alpha val="40000"/>
                    </a:schemeClr>
                  </a:outerShdw>
                </a:effectLst>
              </a:rPr>
              <a:t>Verfügungsberechtigung</a:t>
            </a:r>
            <a:r>
              <a:rPr lang="de-DE" sz="1600" dirty="0"/>
              <a:t> für eine landwirtschaftliche Fläche nachzuweisen, wenn eine landwirtschaftliche Parzelle </a:t>
            </a:r>
            <a:r>
              <a:rPr lang="de-DE" sz="1600" dirty="0">
                <a:ln w="0"/>
                <a:effectLst>
                  <a:outerShdw blurRad="38100" dist="19050" dir="2700000" algn="tl" rotWithShape="0">
                    <a:schemeClr val="dk1">
                      <a:alpha val="40000"/>
                    </a:schemeClr>
                  </a:outerShdw>
                </a:effectLst>
              </a:rPr>
              <a:t>als Schlag </a:t>
            </a:r>
            <a:r>
              <a:rPr lang="de-DE" sz="1600" dirty="0"/>
              <a:t>erstmalig in das System zur Identifizierung landwirtschaftlicher Parzellen (Feldblockkataster) aufgenommen werden soll und erstmalig beantragt wird oder nach dreijähriger Unterbrechung erneut beantragt wird.</a:t>
            </a:r>
          </a:p>
          <a:p>
            <a:r>
              <a:rPr lang="de-DE" sz="1400" b="1" i="1" dirty="0" smtClean="0"/>
              <a:t/>
            </a:r>
            <a:br>
              <a:rPr lang="de-DE" sz="1400" b="1" i="1" dirty="0" smtClean="0"/>
            </a:br>
            <a:r>
              <a:rPr lang="de-DE" sz="1400" b="1" i="1" dirty="0" smtClean="0"/>
              <a:t>Beispiel </a:t>
            </a:r>
            <a:r>
              <a:rPr lang="de-DE" sz="1400" b="1" i="1" dirty="0"/>
              <a:t>1</a:t>
            </a:r>
            <a:r>
              <a:rPr lang="de-DE" sz="1400" i="1" dirty="0"/>
              <a:t>: 	Für eine Fläche soll ein neuer Feldblock eingerichtet werden und die Fläche wird im Antragsjahr beantragt. Mit dem Agrarförderantrag ist die Verfügungsberechtigung für die Fläche einzureichen.</a:t>
            </a:r>
            <a:endParaRPr lang="de-DE" sz="1400" dirty="0"/>
          </a:p>
          <a:p>
            <a:r>
              <a:rPr lang="de-DE" sz="1400" b="1" i="1" dirty="0" smtClean="0"/>
              <a:t/>
            </a:r>
            <a:br>
              <a:rPr lang="de-DE" sz="1400" b="1" i="1" dirty="0" smtClean="0"/>
            </a:br>
            <a:r>
              <a:rPr lang="de-DE" sz="1400" b="1" i="1" dirty="0" smtClean="0"/>
              <a:t>Beispiel </a:t>
            </a:r>
            <a:r>
              <a:rPr lang="de-DE" sz="1400" b="1" i="1" dirty="0"/>
              <a:t>2</a:t>
            </a:r>
            <a:r>
              <a:rPr lang="de-DE" sz="1400" i="1" dirty="0"/>
              <a:t>:	Auf einem bestehenden Feldblock wird eine Fläche seit mehreren Jahren von derselben Person beantragt. Für die Fläche muss die antragstellende Person keine Verfügungsberechtigung mit dem Agrarförderantrag einreichen</a:t>
            </a:r>
            <a:r>
              <a:rPr lang="de-DE" sz="1600" i="1" dirty="0"/>
              <a:t>.</a:t>
            </a:r>
            <a:endParaRPr lang="de-DE" sz="1600" dirty="0"/>
          </a:p>
        </p:txBody>
      </p:sp>
      <p:cxnSp>
        <p:nvCxnSpPr>
          <p:cNvPr id="6" name="Gerader Verbinder 5"/>
          <p:cNvCxnSpPr/>
          <p:nvPr/>
        </p:nvCxnSpPr>
        <p:spPr>
          <a:xfrm>
            <a:off x="4782472" y="4149369"/>
            <a:ext cx="2126328"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4" name="Rechteck 3"/>
          <p:cNvSpPr/>
          <p:nvPr/>
        </p:nvSpPr>
        <p:spPr>
          <a:xfrm>
            <a:off x="6424246" y="4344284"/>
            <a:ext cx="804985" cy="62420"/>
          </a:xfrm>
          <a:prstGeom prst="rect">
            <a:avLst/>
          </a:prstGeom>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 name="Textfeld 4"/>
          <p:cNvSpPr txBox="1"/>
          <p:nvPr/>
        </p:nvSpPr>
        <p:spPr>
          <a:xfrm>
            <a:off x="34290" y="5019821"/>
            <a:ext cx="1586523" cy="646331"/>
          </a:xfrm>
          <a:prstGeom prst="rect">
            <a:avLst/>
          </a:prstGeom>
          <a:solidFill>
            <a:srgbClr val="00B0F0"/>
          </a:solidFill>
        </p:spPr>
        <p:txBody>
          <a:bodyPr wrap="square" rtlCol="0">
            <a:spAutoFit/>
          </a:bodyPr>
          <a:lstStyle/>
          <a:p>
            <a:r>
              <a:rPr lang="de-DE" b="1" dirty="0" smtClean="0"/>
              <a:t>Beispiele zum Verständnis</a:t>
            </a:r>
            <a:endParaRPr lang="de-DE" b="1" dirty="0"/>
          </a:p>
        </p:txBody>
      </p:sp>
      <p:sp>
        <p:nvSpPr>
          <p:cNvPr id="7" name="Pfeil nach rechts 6"/>
          <p:cNvSpPr/>
          <p:nvPr/>
        </p:nvSpPr>
        <p:spPr>
          <a:xfrm>
            <a:off x="1430788" y="5174369"/>
            <a:ext cx="515243" cy="428674"/>
          </a:xfrm>
          <a:prstGeom prst="rightArrow">
            <a:avLst>
              <a:gd name="adj1" fmla="val 50000"/>
              <a:gd name="adj2" fmla="val 5370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2708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97559" y="2435415"/>
            <a:ext cx="9635359" cy="4069442"/>
          </a:xfrm>
        </p:spPr>
        <p:txBody>
          <a:bodyPr/>
          <a:lstStyle/>
          <a:p>
            <a:pPr algn="just"/>
            <a:r>
              <a:rPr lang="de-DE" b="1" u="sng" dirty="0" smtClean="0">
                <a:solidFill>
                  <a:srgbClr val="C00000"/>
                </a:solidFill>
              </a:rPr>
              <a:t>Wo stehen wir wirtschaftlich aus Sicht der Direktzahlungen im Landkreis Havelland?</a:t>
            </a:r>
          </a:p>
          <a:p>
            <a:pPr marL="342900" indent="-342900" algn="just">
              <a:buFontTx/>
              <a:buChar char="-"/>
            </a:pPr>
            <a:r>
              <a:rPr lang="de-DE" dirty="0" smtClean="0"/>
              <a:t>Rückschau auf das Antragsjahr 2023 </a:t>
            </a:r>
          </a:p>
          <a:p>
            <a:pPr marL="800100" lvl="1" indent="-342900" algn="just">
              <a:buFontTx/>
              <a:buChar char="-"/>
            </a:pPr>
            <a:r>
              <a:rPr lang="de-DE" dirty="0" smtClean="0"/>
              <a:t>Beginnend mit einem Vergleich zwischen den Landkreisen im Land Brandenburg</a:t>
            </a:r>
          </a:p>
          <a:p>
            <a:pPr lvl="1" algn="just"/>
            <a:r>
              <a:rPr lang="de-DE" dirty="0" smtClean="0"/>
              <a:t>      (Er liegt zwischenzeitlich vor)</a:t>
            </a:r>
          </a:p>
          <a:p>
            <a:pPr marL="800100" lvl="1" indent="-342900" algn="just">
              <a:buFontTx/>
              <a:buChar char="-"/>
            </a:pPr>
            <a:r>
              <a:rPr lang="de-DE" dirty="0" smtClean="0"/>
              <a:t>Gleichzeitig erste Hochrechnungen des Landes nach Eingang der Anträge 2024 und der erwarteten Auswirkungen in Bezug zu den Landkreisen</a:t>
            </a:r>
          </a:p>
          <a:p>
            <a:pPr marL="342900" indent="-342900" algn="just">
              <a:buFontTx/>
              <a:buChar char="-"/>
            </a:pPr>
            <a:r>
              <a:rPr lang="de-DE" dirty="0" smtClean="0"/>
              <a:t>Eigene Ergebnisse bei den Direktzahlungen im Vergleich 2022, 2023 und 2024 im Landkreis Havelland unter Bezug auf die Erstbewilligung vom Dezember 2024</a:t>
            </a:r>
          </a:p>
        </p:txBody>
      </p:sp>
    </p:spTree>
    <p:extLst>
      <p:ext uri="{BB962C8B-B14F-4D97-AF65-F5344CB8AC3E}">
        <p14:creationId xmlns:p14="http://schemas.microsoft.com/office/powerpoint/2010/main" val="2273317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883375" y="2047632"/>
            <a:ext cx="9378461" cy="3447098"/>
          </a:xfrm>
          <a:prstGeom prst="rect">
            <a:avLst/>
          </a:prstGeom>
          <a:solidFill>
            <a:schemeClr val="bg1"/>
          </a:solidFill>
          <a:effectLst>
            <a:outerShdw blurRad="50800" dist="38100" dir="13500000" algn="br" rotWithShape="0">
              <a:prstClr val="black">
                <a:alpha val="40000"/>
              </a:prstClr>
            </a:outerShdw>
          </a:effectLst>
        </p:spPr>
        <p:txBody>
          <a:bodyPr wrap="square" rtlCol="0">
            <a:spAutoFit/>
          </a:bodyPr>
          <a:lstStyle/>
          <a:p>
            <a:r>
              <a:rPr lang="de-DE" sz="1400" b="1" i="1" dirty="0"/>
              <a:t>Beispiel 3</a:t>
            </a:r>
            <a:r>
              <a:rPr lang="de-DE" sz="1400" i="1" dirty="0"/>
              <a:t>: </a:t>
            </a:r>
            <a:r>
              <a:rPr lang="de-DE" sz="1400" i="1" dirty="0" smtClean="0"/>
              <a:t>Auf </a:t>
            </a:r>
            <a:r>
              <a:rPr lang="de-DE" sz="1400" i="1" dirty="0"/>
              <a:t>einem bereits bestehenden Feldblock wird eine Fläche erstmalig durch eine antragstellende Person beantragt. Für die Fläche muss die antragstellende Person keine Verfügungsberechtigung mit dem Agrarförderantrag einreichen, außer ihr ist bekannt, dass die Fläche durch sie erstmalig nach einer mindestens dreijährigen Unterbrechung erneut beantragt wird. </a:t>
            </a:r>
            <a:r>
              <a:rPr lang="de-DE" sz="1600" i="1" dirty="0" smtClean="0"/>
              <a:t/>
            </a:r>
            <a:br>
              <a:rPr lang="de-DE" sz="1600" i="1" dirty="0" smtClean="0"/>
            </a:br>
            <a:endParaRPr lang="de-DE" sz="1600" dirty="0"/>
          </a:p>
          <a:p>
            <a:r>
              <a:rPr lang="de-DE" sz="1600" dirty="0"/>
              <a:t>Die Verfügungsberechtigung für eine landwirtschaftliche Fläche kann beispielsweise durch den Nachweis über Eigentum, Tausch oder Pacht nachgewiesen werden. Landwirtschaftliche Parzellen, die im Rahmen des Flurneuordnungsgesetzes neu zugeteilt wurden, sind davon nicht betroffen.</a:t>
            </a:r>
          </a:p>
          <a:p>
            <a:r>
              <a:rPr lang="de-DE" sz="1600" dirty="0"/>
              <a:t>Sollten Sie den Flächeneigentümer nicht kennen, nehmen Sie bitte rechtzeitig vor der Antragstellung Kontakt mit Ihrer zuständigen Landwirtschaftsbehörde auf. </a:t>
            </a:r>
            <a:r>
              <a:rPr lang="de-DE" sz="1600" dirty="0" smtClean="0"/>
              <a:t/>
            </a:r>
            <a:br>
              <a:rPr lang="de-DE" sz="1600" dirty="0" smtClean="0"/>
            </a:br>
            <a:endParaRPr lang="de-DE" sz="1600" dirty="0"/>
          </a:p>
          <a:p>
            <a:r>
              <a:rPr lang="de-DE" sz="1600" dirty="0"/>
              <a:t>Im Allgemeinen ist es empfehlenswert, dass Pachtverträge sowie Tauschverträge ausschließlich in schriftlicher Form geschlossen werden, denn im Fall einer Kontrolle muss eine rechtlich gesicherte Verfügungsberechtigung über alle beantragten Flächen nachgewiesen werden können (Eigentum, Pachtvertrag, Tauschvertrag oder Vergleichbares).</a:t>
            </a:r>
          </a:p>
        </p:txBody>
      </p:sp>
      <p:cxnSp>
        <p:nvCxnSpPr>
          <p:cNvPr id="4" name="Gerader Verbinder 3"/>
          <p:cNvCxnSpPr/>
          <p:nvPr/>
        </p:nvCxnSpPr>
        <p:spPr>
          <a:xfrm flipV="1">
            <a:off x="2717001" y="2297723"/>
            <a:ext cx="3003861" cy="20251"/>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5338975" y="2508738"/>
            <a:ext cx="2218502" cy="8528"/>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9567455" y="2517266"/>
            <a:ext cx="831272" cy="1"/>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679268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2112"/>
          <a:stretch/>
        </p:blipFill>
        <p:spPr>
          <a:xfrm>
            <a:off x="2038746" y="2977662"/>
            <a:ext cx="8022980" cy="1695939"/>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flipV="1">
            <a:off x="6837218" y="3673231"/>
            <a:ext cx="2681920" cy="12788"/>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7398859" y="3931138"/>
            <a:ext cx="1377818" cy="11991"/>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112980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50462" y="2852208"/>
            <a:ext cx="6963507" cy="3819176"/>
          </a:xfrm>
          <a:prstGeom prst="rect">
            <a:avLst/>
          </a:prstGeom>
        </p:spPr>
      </p:pic>
      <p:sp>
        <p:nvSpPr>
          <p:cNvPr id="3" name="Pfeil nach links 2"/>
          <p:cNvSpPr/>
          <p:nvPr/>
        </p:nvSpPr>
        <p:spPr>
          <a:xfrm>
            <a:off x="8628185" y="3657600"/>
            <a:ext cx="2110153" cy="12426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987692" y="5197231"/>
            <a:ext cx="2516554" cy="1200329"/>
          </a:xfrm>
          <a:prstGeom prst="rect">
            <a:avLst/>
          </a:prstGeom>
          <a:noFill/>
        </p:spPr>
        <p:txBody>
          <a:bodyPr wrap="square" rtlCol="0">
            <a:spAutoFit/>
          </a:bodyPr>
          <a:lstStyle/>
          <a:p>
            <a:r>
              <a:rPr lang="de-DE" dirty="0" smtClean="0"/>
              <a:t>Vorschlag: ältere Nutzungsnachweise ausdrucken oder als </a:t>
            </a:r>
            <a:r>
              <a:rPr lang="de-DE" dirty="0" err="1" smtClean="0"/>
              <a:t>pdf</a:t>
            </a:r>
            <a:r>
              <a:rPr lang="de-DE" dirty="0" smtClean="0"/>
              <a:t> gesondert abspeichern</a:t>
            </a:r>
            <a:endParaRPr lang="de-DE" dirty="0"/>
          </a:p>
        </p:txBody>
      </p:sp>
      <p:sp>
        <p:nvSpPr>
          <p:cNvPr id="5" name="Textfeld 4"/>
          <p:cNvSpPr txBox="1"/>
          <p:nvPr/>
        </p:nvSpPr>
        <p:spPr>
          <a:xfrm>
            <a:off x="2164862" y="1445846"/>
            <a:ext cx="5799015" cy="923330"/>
          </a:xfrm>
          <a:prstGeom prst="rect">
            <a:avLst/>
          </a:prstGeom>
          <a:solidFill>
            <a:srgbClr val="FFFF99"/>
          </a:solidFill>
        </p:spPr>
        <p:txBody>
          <a:bodyPr wrap="square" rtlCol="0">
            <a:spAutoFit/>
          </a:bodyPr>
          <a:lstStyle/>
          <a:p>
            <a:r>
              <a:rPr lang="de-DE" dirty="0" smtClean="0"/>
              <a:t>Antragsjahre vor 2023 werden </a:t>
            </a:r>
            <a:r>
              <a:rPr lang="de-DE" b="1" u="sng" dirty="0" smtClean="0"/>
              <a:t>zur Jahresmitte </a:t>
            </a:r>
            <a:r>
              <a:rPr lang="de-DE" dirty="0" smtClean="0"/>
              <a:t>nicht mehr als Datenbestand in der Antragstellersoftware zugänglich sein</a:t>
            </a:r>
            <a:endParaRPr lang="de-DE" dirty="0"/>
          </a:p>
        </p:txBody>
      </p:sp>
    </p:spTree>
    <p:extLst>
      <p:ext uri="{BB962C8B-B14F-4D97-AF65-F5344CB8AC3E}">
        <p14:creationId xmlns:p14="http://schemas.microsoft.com/office/powerpoint/2010/main" val="316226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735015" y="1413966"/>
            <a:ext cx="9480448" cy="5287727"/>
          </a:xfrm>
          <a:prstGeom prst="rect">
            <a:avLst/>
          </a:prstGeom>
        </p:spPr>
      </p:pic>
      <p:cxnSp>
        <p:nvCxnSpPr>
          <p:cNvPr id="6" name="Gerader Verbinder 5"/>
          <p:cNvCxnSpPr/>
          <p:nvPr/>
        </p:nvCxnSpPr>
        <p:spPr>
          <a:xfrm flipV="1">
            <a:off x="9378462" y="3688862"/>
            <a:ext cx="992553" cy="7815"/>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9292492" y="4057829"/>
            <a:ext cx="1156677"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 name="Gerader Verbinder 9"/>
          <p:cNvCxnSpPr/>
          <p:nvPr/>
        </p:nvCxnSpPr>
        <p:spPr>
          <a:xfrm>
            <a:off x="8792308" y="4751754"/>
            <a:ext cx="2227384" cy="7815"/>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Gerader Verbinder 11"/>
          <p:cNvCxnSpPr/>
          <p:nvPr/>
        </p:nvCxnSpPr>
        <p:spPr>
          <a:xfrm flipV="1">
            <a:off x="8284308" y="5423877"/>
            <a:ext cx="1969477" cy="7815"/>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158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89723" y="1235904"/>
            <a:ext cx="9954504" cy="5564582"/>
          </a:xfrm>
          <a:prstGeom prst="rect">
            <a:avLst/>
          </a:prstGeom>
        </p:spPr>
      </p:pic>
      <p:cxnSp>
        <p:nvCxnSpPr>
          <p:cNvPr id="4" name="Gerader Verbinder 3"/>
          <p:cNvCxnSpPr/>
          <p:nvPr/>
        </p:nvCxnSpPr>
        <p:spPr>
          <a:xfrm>
            <a:off x="10824308" y="3548185"/>
            <a:ext cx="312615"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8831385" y="3720123"/>
            <a:ext cx="2688492" cy="781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8" name="Gerader Verbinder 7"/>
          <p:cNvCxnSpPr/>
          <p:nvPr/>
        </p:nvCxnSpPr>
        <p:spPr>
          <a:xfrm flipV="1">
            <a:off x="8831385" y="3892062"/>
            <a:ext cx="781538" cy="781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 name="Gerader Verbinder 9"/>
          <p:cNvCxnSpPr/>
          <p:nvPr/>
        </p:nvCxnSpPr>
        <p:spPr>
          <a:xfrm>
            <a:off x="9120554" y="5111262"/>
            <a:ext cx="2344615" cy="7815"/>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Gerader Verbinder 11"/>
          <p:cNvCxnSpPr/>
          <p:nvPr/>
        </p:nvCxnSpPr>
        <p:spPr>
          <a:xfrm>
            <a:off x="8831385" y="5291015"/>
            <a:ext cx="2203938" cy="7816"/>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4" name="Gerader Verbinder 13"/>
          <p:cNvCxnSpPr/>
          <p:nvPr/>
        </p:nvCxnSpPr>
        <p:spPr>
          <a:xfrm>
            <a:off x="8831385" y="5455138"/>
            <a:ext cx="867507"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6" name="Gerader Verbinder 15"/>
          <p:cNvCxnSpPr/>
          <p:nvPr/>
        </p:nvCxnSpPr>
        <p:spPr>
          <a:xfrm flipV="1">
            <a:off x="8831385" y="6174154"/>
            <a:ext cx="2493107" cy="15631"/>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3" name="Textfeld 2"/>
          <p:cNvSpPr txBox="1"/>
          <p:nvPr/>
        </p:nvSpPr>
        <p:spPr>
          <a:xfrm>
            <a:off x="7987323" y="343877"/>
            <a:ext cx="3212123" cy="646331"/>
          </a:xfrm>
          <a:prstGeom prst="rect">
            <a:avLst/>
          </a:prstGeom>
          <a:solidFill>
            <a:srgbClr val="FFFF99"/>
          </a:solidFill>
        </p:spPr>
        <p:txBody>
          <a:bodyPr wrap="square" rtlCol="0">
            <a:spAutoFit/>
          </a:bodyPr>
          <a:lstStyle/>
          <a:p>
            <a:r>
              <a:rPr lang="de-DE" b="1" dirty="0" smtClean="0"/>
              <a:t>„Vorfahrt“ für papierlose Versendung der Bescheide</a:t>
            </a:r>
            <a:endParaRPr lang="de-DE" b="1" dirty="0"/>
          </a:p>
        </p:txBody>
      </p:sp>
    </p:spTree>
    <p:extLst>
      <p:ext uri="{BB962C8B-B14F-4D97-AF65-F5344CB8AC3E}">
        <p14:creationId xmlns:p14="http://schemas.microsoft.com/office/powerpoint/2010/main" val="30424468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5354" y="1322713"/>
            <a:ext cx="9604152" cy="5344540"/>
          </a:xfrm>
          <a:prstGeom prst="rect">
            <a:avLst/>
          </a:prstGeom>
        </p:spPr>
      </p:pic>
      <p:cxnSp>
        <p:nvCxnSpPr>
          <p:cNvPr id="4" name="Gerader Verbinder 3"/>
          <p:cNvCxnSpPr/>
          <p:nvPr/>
        </p:nvCxnSpPr>
        <p:spPr>
          <a:xfrm>
            <a:off x="8964246" y="5033108"/>
            <a:ext cx="2196123" cy="7815"/>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8964246" y="2860431"/>
            <a:ext cx="2196123" cy="7815"/>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8" name="Gerader Verbinder 7"/>
          <p:cNvCxnSpPr/>
          <p:nvPr/>
        </p:nvCxnSpPr>
        <p:spPr>
          <a:xfrm>
            <a:off x="8964246" y="3048001"/>
            <a:ext cx="1258277" cy="781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1" name="Gerader Verbinder 10"/>
          <p:cNvCxnSpPr/>
          <p:nvPr/>
        </p:nvCxnSpPr>
        <p:spPr>
          <a:xfrm>
            <a:off x="9593384" y="3865957"/>
            <a:ext cx="1566985" cy="1474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8" name="Gerader Verbinder 17"/>
          <p:cNvCxnSpPr/>
          <p:nvPr/>
        </p:nvCxnSpPr>
        <p:spPr>
          <a:xfrm>
            <a:off x="8964246" y="4064000"/>
            <a:ext cx="1555262" cy="15631"/>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25645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832228" y="1381165"/>
            <a:ext cx="8621328" cy="4658375"/>
          </a:xfrm>
          <a:prstGeom prst="rect">
            <a:avLst/>
          </a:prstGeom>
        </p:spPr>
      </p:pic>
      <p:sp>
        <p:nvSpPr>
          <p:cNvPr id="5" name="Pfeil nach oben 4"/>
          <p:cNvSpPr/>
          <p:nvPr/>
        </p:nvSpPr>
        <p:spPr>
          <a:xfrm>
            <a:off x="4595447" y="4486031"/>
            <a:ext cx="1641231" cy="95347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658233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81907" y="1326263"/>
            <a:ext cx="9788299" cy="5448696"/>
          </a:xfrm>
          <a:prstGeom prst="rect">
            <a:avLst/>
          </a:prstGeom>
        </p:spPr>
      </p:pic>
      <p:sp>
        <p:nvSpPr>
          <p:cNvPr id="3" name="Textfeld 2"/>
          <p:cNvSpPr txBox="1"/>
          <p:nvPr/>
        </p:nvSpPr>
        <p:spPr>
          <a:xfrm>
            <a:off x="7104185" y="398585"/>
            <a:ext cx="3274646" cy="1200329"/>
          </a:xfrm>
          <a:prstGeom prst="rect">
            <a:avLst/>
          </a:prstGeom>
          <a:solidFill>
            <a:srgbClr val="FFFF99"/>
          </a:solidFill>
        </p:spPr>
        <p:txBody>
          <a:bodyPr wrap="square" rtlCol="0">
            <a:spAutoFit/>
          </a:bodyPr>
          <a:lstStyle/>
          <a:p>
            <a:r>
              <a:rPr lang="de-DE" dirty="0" smtClean="0"/>
              <a:t>Für Antragsteller aus </a:t>
            </a:r>
            <a:r>
              <a:rPr lang="de-DE" b="1" u="sng" dirty="0" smtClean="0"/>
              <a:t>anderen</a:t>
            </a:r>
            <a:r>
              <a:rPr lang="de-DE" dirty="0" smtClean="0"/>
              <a:t> Bundesländern zum Datenerhalt für den </a:t>
            </a:r>
            <a:r>
              <a:rPr lang="de-DE" dirty="0" err="1" smtClean="0"/>
              <a:t>Kondi</a:t>
            </a:r>
            <a:r>
              <a:rPr lang="de-DE" dirty="0" smtClean="0"/>
              <a:t>-rechner; zur Integration hiesiger Flächen</a:t>
            </a:r>
            <a:endParaRPr lang="de-DE" dirty="0"/>
          </a:p>
        </p:txBody>
      </p:sp>
    </p:spTree>
    <p:extLst>
      <p:ext uri="{BB962C8B-B14F-4D97-AF65-F5344CB8AC3E}">
        <p14:creationId xmlns:p14="http://schemas.microsoft.com/office/powerpoint/2010/main" val="1705723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5527395" y="1207400"/>
            <a:ext cx="2710019" cy="5589414"/>
          </a:xfrm>
          <a:prstGeom prst="rect">
            <a:avLst/>
          </a:prstGeom>
        </p:spPr>
      </p:pic>
      <p:pic>
        <p:nvPicPr>
          <p:cNvPr id="6" name="Grafik 5"/>
          <p:cNvPicPr>
            <a:picLocks noChangeAspect="1"/>
          </p:cNvPicPr>
          <p:nvPr/>
        </p:nvPicPr>
        <p:blipFill>
          <a:blip r:embed="rId3"/>
          <a:stretch>
            <a:fillRect/>
          </a:stretch>
        </p:blipFill>
        <p:spPr>
          <a:xfrm>
            <a:off x="2477476" y="1207400"/>
            <a:ext cx="2766646" cy="5586497"/>
          </a:xfrm>
          <a:prstGeom prst="rect">
            <a:avLst/>
          </a:prstGeom>
        </p:spPr>
      </p:pic>
      <p:sp>
        <p:nvSpPr>
          <p:cNvPr id="8" name="Textfeld 7"/>
          <p:cNvSpPr txBox="1"/>
          <p:nvPr/>
        </p:nvSpPr>
        <p:spPr>
          <a:xfrm>
            <a:off x="8424985" y="3048000"/>
            <a:ext cx="3079261" cy="954107"/>
          </a:xfrm>
          <a:prstGeom prst="rect">
            <a:avLst/>
          </a:prstGeom>
          <a:noFill/>
        </p:spPr>
        <p:txBody>
          <a:bodyPr wrap="square" rtlCol="0">
            <a:spAutoFit/>
          </a:bodyPr>
          <a:lstStyle/>
          <a:p>
            <a:r>
              <a:rPr lang="de-DE" sz="2800" b="1" dirty="0" smtClean="0"/>
              <a:t>Gliederung im Dokumentenbaum</a:t>
            </a:r>
            <a:endParaRPr lang="de-DE" sz="2800" b="1" dirty="0"/>
          </a:p>
        </p:txBody>
      </p:sp>
    </p:spTree>
    <p:extLst>
      <p:ext uri="{BB962C8B-B14F-4D97-AF65-F5344CB8AC3E}">
        <p14:creationId xmlns:p14="http://schemas.microsoft.com/office/powerpoint/2010/main" val="22515090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081763" y="1259342"/>
            <a:ext cx="3780514" cy="1077218"/>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sz="3200" b="1" dirty="0" smtClean="0">
                <a:solidFill>
                  <a:srgbClr val="C00000"/>
                </a:solidFill>
              </a:rPr>
              <a:t>Besonderheiten beim KULAP:</a:t>
            </a:r>
            <a:endParaRPr lang="de-DE" sz="3200" b="1" dirty="0">
              <a:solidFill>
                <a:srgbClr val="C00000"/>
              </a:solidFill>
            </a:endParaRPr>
          </a:p>
        </p:txBody>
      </p:sp>
      <p:sp>
        <p:nvSpPr>
          <p:cNvPr id="4" name="Textfeld 3"/>
          <p:cNvSpPr txBox="1"/>
          <p:nvPr/>
        </p:nvSpPr>
        <p:spPr>
          <a:xfrm>
            <a:off x="1074431" y="5009775"/>
            <a:ext cx="2528462" cy="1754326"/>
          </a:xfrm>
          <a:prstGeom prst="rect">
            <a:avLst/>
          </a:prstGeom>
          <a:solidFill>
            <a:schemeClr val="bg1"/>
          </a:solidFill>
          <a:effectLst>
            <a:outerShdw blurRad="50800" dist="38100" dir="18900000" algn="bl" rotWithShape="0">
              <a:prstClr val="black">
                <a:alpha val="40000"/>
              </a:prstClr>
            </a:outerShdw>
          </a:effectLst>
        </p:spPr>
        <p:txBody>
          <a:bodyPr wrap="square" rtlCol="0">
            <a:spAutoFit/>
          </a:bodyPr>
          <a:lstStyle/>
          <a:p>
            <a:r>
              <a:rPr lang="de-DE" dirty="0" smtClean="0">
                <a:ln w="0"/>
                <a:effectLst>
                  <a:outerShdw blurRad="38100" dist="19050" dir="2700000" algn="tl" rotWithShape="0">
                    <a:schemeClr val="dk1">
                      <a:alpha val="40000"/>
                    </a:schemeClr>
                  </a:outerShdw>
                </a:effectLst>
              </a:rPr>
              <a:t>Antrag „Vorzeitiges Beenden“ einer Verpflichtung </a:t>
            </a:r>
            <a:r>
              <a:rPr lang="de-DE" b="1" dirty="0" smtClean="0">
                <a:ln w="0"/>
                <a:solidFill>
                  <a:srgbClr val="0070C0"/>
                </a:solidFill>
                <a:effectLst>
                  <a:outerShdw blurRad="38100" dist="19050" dir="2700000" algn="tl" rotWithShape="0">
                    <a:schemeClr val="dk1">
                      <a:alpha val="40000"/>
                    </a:schemeClr>
                  </a:outerShdw>
                </a:effectLst>
              </a:rPr>
              <a:t>im FP 3xxx</a:t>
            </a:r>
          </a:p>
          <a:p>
            <a:endParaRPr lang="de-DE" dirty="0" smtClean="0"/>
          </a:p>
          <a:p>
            <a:endParaRPr lang="de-DE" dirty="0" smtClean="0"/>
          </a:p>
          <a:p>
            <a:endParaRPr lang="de-DE" dirty="0"/>
          </a:p>
        </p:txBody>
      </p:sp>
      <p:sp>
        <p:nvSpPr>
          <p:cNvPr id="5" name="Textfeld 4"/>
          <p:cNvSpPr txBox="1"/>
          <p:nvPr/>
        </p:nvSpPr>
        <p:spPr>
          <a:xfrm>
            <a:off x="3864707" y="5009775"/>
            <a:ext cx="7995139" cy="1754326"/>
          </a:xfrm>
          <a:prstGeom prst="rect">
            <a:avLst/>
          </a:prstGeom>
          <a:solidFill>
            <a:schemeClr val="bg1"/>
          </a:solidFill>
          <a:effectLst>
            <a:outerShdw blurRad="50800" dist="38100" dir="18900000" algn="bl" rotWithShape="0">
              <a:prstClr val="black">
                <a:alpha val="40000"/>
              </a:prstClr>
            </a:outerShdw>
          </a:effectLst>
        </p:spPr>
        <p:txBody>
          <a:bodyPr wrap="square" rtlCol="0">
            <a:spAutoFit/>
          </a:bodyPr>
          <a:lstStyle/>
          <a:p>
            <a:r>
              <a:rPr lang="de-DE" dirty="0" smtClean="0"/>
              <a:t>Der Antrag </a:t>
            </a:r>
            <a:r>
              <a:rPr lang="de-DE" b="1" dirty="0" smtClean="0">
                <a:solidFill>
                  <a:srgbClr val="0070C0"/>
                </a:solidFill>
              </a:rPr>
              <a:t>„Vorzeitiges Beenden“ </a:t>
            </a:r>
            <a:r>
              <a:rPr lang="de-DE" dirty="0" smtClean="0"/>
              <a:t>wirkt immer in dem Antragsjahr, für das der Antrag gestellt wird. D.h., wird ein Antrag im ELER 2025 oder im Agrarförderantrag im Mai 2025 gestellt, endet die Verpflichtung zum 01. Januar 2025.</a:t>
            </a:r>
          </a:p>
          <a:p>
            <a:endParaRPr lang="de-DE" dirty="0"/>
          </a:p>
          <a:p>
            <a:r>
              <a:rPr lang="de-DE" dirty="0" smtClean="0"/>
              <a:t>Ein Zahlungsantrag 2025 und ein Antrag „Vorzeitiges Beenden“ 2025 schließen sich damit aus.</a:t>
            </a:r>
            <a:endParaRPr lang="de-DE" dirty="0"/>
          </a:p>
        </p:txBody>
      </p:sp>
      <p:sp>
        <p:nvSpPr>
          <p:cNvPr id="2" name="Textfeld 1"/>
          <p:cNvSpPr txBox="1"/>
          <p:nvPr/>
        </p:nvSpPr>
        <p:spPr>
          <a:xfrm>
            <a:off x="2039814" y="2463584"/>
            <a:ext cx="9995878" cy="2308324"/>
          </a:xfrm>
          <a:prstGeom prst="rect">
            <a:avLst/>
          </a:prstGeom>
          <a:solidFill>
            <a:srgbClr val="FFFF99"/>
          </a:solidFill>
        </p:spPr>
        <p:txBody>
          <a:bodyPr wrap="square" rtlCol="0">
            <a:spAutoFit/>
          </a:bodyPr>
          <a:lstStyle/>
          <a:p>
            <a:r>
              <a:rPr lang="de-DE" dirty="0" smtClean="0"/>
              <a:t>Pflichtige </a:t>
            </a:r>
            <a:r>
              <a:rPr lang="de-DE" b="1" dirty="0" smtClean="0">
                <a:solidFill>
                  <a:srgbClr val="0070C0"/>
                </a:solidFill>
              </a:rPr>
              <a:t>naturschutzfachliche Beratungen sind bis zum Jahresende </a:t>
            </a:r>
            <a:r>
              <a:rPr lang="de-DE" dirty="0" smtClean="0"/>
              <a:t>abzuschließen und die </a:t>
            </a:r>
            <a:r>
              <a:rPr lang="de-DE" b="1" dirty="0" smtClean="0">
                <a:solidFill>
                  <a:srgbClr val="0070C0"/>
                </a:solidFill>
              </a:rPr>
              <a:t>Belege herzureichen</a:t>
            </a:r>
            <a:r>
              <a:rPr lang="de-DE" dirty="0" smtClean="0"/>
              <a:t>. (Innerhalb der ersten drei </a:t>
            </a:r>
            <a:r>
              <a:rPr lang="de-DE" dirty="0"/>
              <a:t>V</a:t>
            </a:r>
            <a:r>
              <a:rPr lang="de-DE" dirty="0" smtClean="0"/>
              <a:t>erpflichtungsjahre). </a:t>
            </a:r>
            <a:r>
              <a:rPr lang="de-DE" b="1" dirty="0" smtClean="0">
                <a:solidFill>
                  <a:srgbClr val="C00000"/>
                </a:solidFill>
              </a:rPr>
              <a:t>Es fehlen noch </a:t>
            </a:r>
            <a:r>
              <a:rPr lang="de-DE" b="1" u="sng" dirty="0" smtClean="0">
                <a:solidFill>
                  <a:srgbClr val="C00000"/>
                </a:solidFill>
              </a:rPr>
              <a:t>viele</a:t>
            </a:r>
            <a:r>
              <a:rPr lang="de-DE" b="1" dirty="0" smtClean="0">
                <a:solidFill>
                  <a:srgbClr val="C00000"/>
                </a:solidFill>
              </a:rPr>
              <a:t>. </a:t>
            </a:r>
            <a:r>
              <a:rPr lang="de-DE" dirty="0" smtClean="0"/>
              <a:t>Betroffene:</a:t>
            </a:r>
          </a:p>
          <a:p>
            <a:pPr marL="285750" indent="-285750">
              <a:buFontTx/>
              <a:buChar char="-"/>
            </a:pPr>
            <a:r>
              <a:rPr lang="de-DE" dirty="0" smtClean="0"/>
              <a:t>FP 3110 „Naturschutzorientiert Grünlandbewirtschaftung“</a:t>
            </a:r>
          </a:p>
          <a:p>
            <a:pPr marL="285750" indent="-285750">
              <a:buFontTx/>
              <a:buChar char="-"/>
            </a:pPr>
            <a:r>
              <a:rPr lang="de-DE" dirty="0" smtClean="0"/>
              <a:t>FP 3120 „Naturschutzorientierte Beweidung“</a:t>
            </a:r>
          </a:p>
          <a:p>
            <a:pPr marL="285750" indent="-285750">
              <a:buFontTx/>
              <a:buChar char="-"/>
            </a:pPr>
            <a:r>
              <a:rPr lang="de-DE" dirty="0" smtClean="0"/>
              <a:t>FP 3210 „Naturschutzorientierte Ackernutzung“</a:t>
            </a:r>
          </a:p>
          <a:p>
            <a:pPr marL="285750" indent="-285750">
              <a:buFontTx/>
              <a:buChar char="-"/>
            </a:pPr>
            <a:r>
              <a:rPr lang="de-DE" dirty="0" smtClean="0"/>
              <a:t>FP 3150 „Erhalt und Pflege von Streuobstbäumen“</a:t>
            </a:r>
          </a:p>
          <a:p>
            <a:r>
              <a:rPr lang="de-DE" dirty="0" smtClean="0"/>
              <a:t>Kontakt per Rechtsklick und dann Hyperlink öffnen: </a:t>
            </a:r>
            <a:r>
              <a:rPr lang="de-DE" dirty="0">
                <a:hlinkClick r:id="rId2"/>
              </a:rPr>
              <a:t>Landwirtschaft, Beraterinnen und Berater | Service Brandenburg</a:t>
            </a:r>
            <a:endParaRPr lang="de-DE" dirty="0"/>
          </a:p>
        </p:txBody>
      </p:sp>
    </p:spTree>
    <p:extLst>
      <p:ext uri="{BB962C8B-B14F-4D97-AF65-F5344CB8AC3E}">
        <p14:creationId xmlns:p14="http://schemas.microsoft.com/office/powerpoint/2010/main" val="4192957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298864" y="2909455"/>
            <a:ext cx="9455727" cy="1323439"/>
          </a:xfrm>
          <a:prstGeom prst="rect">
            <a:avLst/>
          </a:prstGeom>
          <a:noFill/>
        </p:spPr>
        <p:txBody>
          <a:bodyPr wrap="square" rtlCol="0">
            <a:spAutoFit/>
          </a:bodyPr>
          <a:lstStyle/>
          <a:p>
            <a:r>
              <a:rPr lang="de-DE" sz="2000" dirty="0" smtClean="0"/>
              <a:t>Beginnen wir also mit einem Vergleich zwischen den Landkreisen im Land Brandenburg und dem Antragsjahr </a:t>
            </a:r>
            <a:r>
              <a:rPr lang="de-DE" sz="2000" b="1" dirty="0" smtClean="0"/>
              <a:t>2023</a:t>
            </a:r>
            <a:r>
              <a:rPr lang="de-DE" sz="2000" dirty="0" smtClean="0"/>
              <a:t>. Die Daten lagen am Gründonnerstag 2024 noch nicht vor. Zwischenzeitlich sind diese verfügbar geworden. </a:t>
            </a:r>
          </a:p>
          <a:p>
            <a:r>
              <a:rPr lang="de-DE" sz="2000" dirty="0" smtClean="0"/>
              <a:t>Ich möchte Sie Ihnen nicht vorenthalten … </a:t>
            </a:r>
            <a:endParaRPr lang="de-DE" sz="2000" dirty="0"/>
          </a:p>
        </p:txBody>
      </p:sp>
    </p:spTree>
    <p:extLst>
      <p:ext uri="{BB962C8B-B14F-4D97-AF65-F5344CB8AC3E}">
        <p14:creationId xmlns:p14="http://schemas.microsoft.com/office/powerpoint/2010/main" val="3297425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283630" y="1321558"/>
            <a:ext cx="8212432" cy="5345517"/>
          </a:xfrm>
          <a:prstGeom prst="rect">
            <a:avLst/>
          </a:prstGeom>
        </p:spPr>
      </p:pic>
      <p:sp>
        <p:nvSpPr>
          <p:cNvPr id="5" name="Textfeld 4"/>
          <p:cNvSpPr txBox="1"/>
          <p:nvPr/>
        </p:nvSpPr>
        <p:spPr>
          <a:xfrm>
            <a:off x="7471508" y="281354"/>
            <a:ext cx="3423138" cy="646331"/>
          </a:xfrm>
          <a:prstGeom prst="rect">
            <a:avLst/>
          </a:prstGeom>
          <a:solidFill>
            <a:srgbClr val="FFFF99"/>
          </a:solidFill>
        </p:spPr>
        <p:txBody>
          <a:bodyPr wrap="square" rtlCol="0">
            <a:spAutoFit/>
          </a:bodyPr>
          <a:lstStyle/>
          <a:p>
            <a:r>
              <a:rPr lang="de-DE" b="1" dirty="0" smtClean="0">
                <a:solidFill>
                  <a:srgbClr val="00B0F0"/>
                </a:solidFill>
              </a:rPr>
              <a:t>Vorzeitiges Beenden </a:t>
            </a:r>
            <a:r>
              <a:rPr lang="de-DE" b="1" dirty="0" smtClean="0"/>
              <a:t>an Stelle des Auszahlungsantrags KULAP</a:t>
            </a:r>
            <a:endParaRPr lang="de-DE" b="1" dirty="0"/>
          </a:p>
        </p:txBody>
      </p:sp>
    </p:spTree>
    <p:extLst>
      <p:ext uri="{BB962C8B-B14F-4D97-AF65-F5344CB8AC3E}">
        <p14:creationId xmlns:p14="http://schemas.microsoft.com/office/powerpoint/2010/main" val="28687289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nach rechts 4"/>
          <p:cNvSpPr/>
          <p:nvPr/>
        </p:nvSpPr>
        <p:spPr>
          <a:xfrm>
            <a:off x="945573" y="3418610"/>
            <a:ext cx="1818409" cy="1028700"/>
          </a:xfrm>
          <a:prstGeom prst="rightArrow">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2938584" y="3298092"/>
            <a:ext cx="8167077" cy="341632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r>
              <a:rPr lang="de-DE" dirty="0" smtClean="0"/>
              <a:t>Akzeptable </a:t>
            </a:r>
            <a:r>
              <a:rPr lang="de-DE" dirty="0"/>
              <a:t>Gründe für ein vorzeitiges Beenden der Verpflichtung zum 1. Januar 2025 könnten z. B. </a:t>
            </a:r>
            <a:r>
              <a:rPr lang="de-DE" dirty="0">
                <a:solidFill>
                  <a:schemeClr val="tx2">
                    <a:lumMod val="60000"/>
                    <a:lumOff val="40000"/>
                  </a:schemeClr>
                </a:solidFill>
              </a:rPr>
              <a:t>Renteneintritt, Erwerbsunfähigkeit, Betriebsumstrukturierung, Baumaßnahmen oder Krankheit </a:t>
            </a:r>
            <a:r>
              <a:rPr lang="de-DE" dirty="0"/>
              <a:t>sein.  </a:t>
            </a:r>
          </a:p>
          <a:p>
            <a:r>
              <a:rPr lang="de-DE" dirty="0"/>
              <a:t>Falls keine akzeptablen Gründe vorliegen, können Teilrückforderungen bzw. Gesamtrückforderungen verfügt werden.</a:t>
            </a:r>
          </a:p>
          <a:p>
            <a:r>
              <a:rPr lang="de-DE" dirty="0"/>
              <a:t>Bei vollständigen Verpflichtungsübergaben an einen oder mehrere Antragstellende (die bereits Flächen in der Verpflichtung besitzen), sollte das „Vorzeitige Beenden“ vom Übergeber gestellt werden. </a:t>
            </a:r>
          </a:p>
          <a:p>
            <a:r>
              <a:rPr lang="de-DE" dirty="0"/>
              <a:t>Bei Fördernehmerwechsel ist der Antrag auf „Vorzeitiges Beenden“ </a:t>
            </a:r>
            <a:r>
              <a:rPr lang="de-DE" b="1" u="sng" dirty="0"/>
              <a:t>nicht</a:t>
            </a:r>
            <a:r>
              <a:rPr lang="de-DE" b="1" dirty="0"/>
              <a:t> </a:t>
            </a:r>
            <a:r>
              <a:rPr lang="de-DE" dirty="0"/>
              <a:t>zu stellen, da die Verpflichtungen bei dem anderen Antragstellenden (ohne Verpflichtung) eins zu eins weitergeführt werden.  </a:t>
            </a:r>
          </a:p>
          <a:p>
            <a:endParaRPr lang="de-DE" dirty="0"/>
          </a:p>
        </p:txBody>
      </p:sp>
      <p:sp>
        <p:nvSpPr>
          <p:cNvPr id="3" name="Textfeld 2"/>
          <p:cNvSpPr txBox="1"/>
          <p:nvPr/>
        </p:nvSpPr>
        <p:spPr>
          <a:xfrm>
            <a:off x="2438401" y="2203939"/>
            <a:ext cx="5103446" cy="923330"/>
          </a:xfrm>
          <a:prstGeom prst="rect">
            <a:avLst/>
          </a:prstGeom>
          <a:noFill/>
        </p:spPr>
        <p:txBody>
          <a:bodyPr wrap="square" rtlCol="0">
            <a:spAutoFit/>
          </a:bodyPr>
          <a:lstStyle/>
          <a:p>
            <a:pPr lvl="1" fontAlgn="base"/>
            <a:r>
              <a:rPr lang="de-DE" b="1" dirty="0">
                <a:effectLst>
                  <a:glow>
                    <a:srgbClr val="000000"/>
                  </a:glow>
                  <a:outerShdw sx="0" sy="0">
                    <a:srgbClr val="000000"/>
                  </a:outerShdw>
                  <a:reflection stA="0" endPos="0" fadeDir="0" sx="0" sy="0"/>
                </a:effectLst>
              </a:rPr>
              <a:t>Antrag </a:t>
            </a:r>
            <a:r>
              <a:rPr lang="de-DE" b="1" dirty="0">
                <a:solidFill>
                  <a:srgbClr val="00B0F0"/>
                </a:solidFill>
                <a:effectLst>
                  <a:glow>
                    <a:srgbClr val="000000"/>
                  </a:glow>
                  <a:outerShdw sx="0" sy="0">
                    <a:srgbClr val="000000"/>
                  </a:outerShdw>
                  <a:reflection stA="0" endPos="0" fadeDir="0" sx="0" sy="0"/>
                </a:effectLst>
              </a:rPr>
              <a:t>„Vorzeitiges Beenden“ </a:t>
            </a:r>
            <a:r>
              <a:rPr lang="de-DE" b="1" dirty="0">
                <a:effectLst>
                  <a:glow>
                    <a:srgbClr val="000000"/>
                  </a:glow>
                  <a:outerShdw sx="0" sy="0">
                    <a:srgbClr val="000000"/>
                  </a:outerShdw>
                  <a:reflection stA="0" endPos="0" fadeDir="0" sx="0" sy="0"/>
                </a:effectLst>
              </a:rPr>
              <a:t>der gesamten Verpflichtung eines Förderprogramms </a:t>
            </a:r>
            <a:r>
              <a:rPr lang="de-DE" b="1" dirty="0" smtClean="0">
                <a:effectLst>
                  <a:glow>
                    <a:srgbClr val="000000"/>
                  </a:glow>
                  <a:outerShdw sx="0" sy="0">
                    <a:srgbClr val="000000"/>
                  </a:outerShdw>
                  <a:reflection stA="0" endPos="0" fadeDir="0" sx="0" sy="0"/>
                </a:effectLst>
              </a:rPr>
              <a:t>3xxx – Akzeptable Gründe </a:t>
            </a:r>
            <a:endParaRPr lang="de-DE" b="1" dirty="0">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42793577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06953" y="1293447"/>
            <a:ext cx="9757039" cy="5423875"/>
          </a:xfrm>
          <a:prstGeom prst="rect">
            <a:avLst/>
          </a:prstGeom>
        </p:spPr>
      </p:pic>
      <p:sp>
        <p:nvSpPr>
          <p:cNvPr id="3" name="Textfeld 2"/>
          <p:cNvSpPr txBox="1"/>
          <p:nvPr/>
        </p:nvSpPr>
        <p:spPr>
          <a:xfrm>
            <a:off x="7244861" y="93118"/>
            <a:ext cx="3391877" cy="1200329"/>
          </a:xfrm>
          <a:prstGeom prst="rect">
            <a:avLst/>
          </a:prstGeom>
          <a:solidFill>
            <a:srgbClr val="FFFF99"/>
          </a:solidFill>
        </p:spPr>
        <p:txBody>
          <a:bodyPr wrap="square" rtlCol="0">
            <a:spAutoFit/>
          </a:bodyPr>
          <a:lstStyle/>
          <a:p>
            <a:r>
              <a:rPr lang="de-DE" b="1" dirty="0" smtClean="0"/>
              <a:t>Neue Sonderfunktion: </a:t>
            </a:r>
            <a:r>
              <a:rPr lang="de-DE" b="1" dirty="0" smtClean="0">
                <a:solidFill>
                  <a:srgbClr val="0070C0"/>
                </a:solidFill>
              </a:rPr>
              <a:t>Bindungen löschen</a:t>
            </a:r>
            <a:r>
              <a:rPr lang="de-DE" b="1" dirty="0" smtClean="0"/>
              <a:t> / z.B. zur Korrektur des Nutzungsnachweises </a:t>
            </a:r>
            <a:r>
              <a:rPr lang="de-DE" b="1" dirty="0" smtClean="0">
                <a:solidFill>
                  <a:srgbClr val="0070C0"/>
                </a:solidFill>
              </a:rPr>
              <a:t>nach einem vorzeitigen Beenden</a:t>
            </a:r>
            <a:endParaRPr lang="de-DE" b="1" dirty="0">
              <a:solidFill>
                <a:srgbClr val="0070C0"/>
              </a:solidFill>
            </a:endParaRPr>
          </a:p>
        </p:txBody>
      </p:sp>
    </p:spTree>
    <p:extLst>
      <p:ext uri="{BB962C8B-B14F-4D97-AF65-F5344CB8AC3E}">
        <p14:creationId xmlns:p14="http://schemas.microsoft.com/office/powerpoint/2010/main" val="21543955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36615" y="1191722"/>
            <a:ext cx="9903820" cy="5604371"/>
          </a:xfrm>
          <a:prstGeom prst="rect">
            <a:avLst/>
          </a:prstGeom>
        </p:spPr>
      </p:pic>
    </p:spTree>
    <p:extLst>
      <p:ext uri="{BB962C8B-B14F-4D97-AF65-F5344CB8AC3E}">
        <p14:creationId xmlns:p14="http://schemas.microsoft.com/office/powerpoint/2010/main" val="19359568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732021" y="1293756"/>
            <a:ext cx="6833640" cy="3116625"/>
          </a:xfrm>
          <a:prstGeom prst="rect">
            <a:avLst/>
          </a:prstGeom>
        </p:spPr>
      </p:pic>
      <p:pic>
        <p:nvPicPr>
          <p:cNvPr id="5" name="Grafik 4"/>
          <p:cNvPicPr>
            <a:picLocks noChangeAspect="1"/>
          </p:cNvPicPr>
          <p:nvPr/>
        </p:nvPicPr>
        <p:blipFill>
          <a:blip r:embed="rId3"/>
          <a:stretch>
            <a:fillRect/>
          </a:stretch>
        </p:blipFill>
        <p:spPr>
          <a:xfrm>
            <a:off x="6668156" y="4216859"/>
            <a:ext cx="5390984" cy="2484540"/>
          </a:xfrm>
          <a:prstGeom prst="rect">
            <a:avLst/>
          </a:prstGeom>
        </p:spPr>
      </p:pic>
      <p:sp>
        <p:nvSpPr>
          <p:cNvPr id="6" name="Textfeld 5"/>
          <p:cNvSpPr txBox="1"/>
          <p:nvPr/>
        </p:nvSpPr>
        <p:spPr>
          <a:xfrm>
            <a:off x="9534769" y="2141415"/>
            <a:ext cx="2508739" cy="1477328"/>
          </a:xfrm>
          <a:prstGeom prst="rect">
            <a:avLst/>
          </a:prstGeom>
          <a:solidFill>
            <a:srgbClr val="FFFF99"/>
          </a:solidFill>
        </p:spPr>
        <p:txBody>
          <a:bodyPr wrap="square" rtlCol="0">
            <a:spAutoFit/>
          </a:bodyPr>
          <a:lstStyle/>
          <a:p>
            <a:r>
              <a:rPr lang="de-DE" dirty="0" smtClean="0"/>
              <a:t>Eine Auswahl zur Rücknahme von Anträgen entsteht erst </a:t>
            </a:r>
            <a:r>
              <a:rPr lang="de-DE" b="1" u="sng" dirty="0" smtClean="0">
                <a:solidFill>
                  <a:srgbClr val="FF0000"/>
                </a:solidFill>
              </a:rPr>
              <a:t>nach</a:t>
            </a:r>
            <a:r>
              <a:rPr lang="de-DE" dirty="0" smtClean="0"/>
              <a:t> </a:t>
            </a:r>
            <a:r>
              <a:rPr lang="de-DE" b="1" u="sng" dirty="0" smtClean="0"/>
              <a:t>erfolgter Einreichung</a:t>
            </a:r>
            <a:endParaRPr lang="de-DE" dirty="0"/>
          </a:p>
        </p:txBody>
      </p:sp>
      <p:sp>
        <p:nvSpPr>
          <p:cNvPr id="7" name="Pfeil nach unten 6"/>
          <p:cNvSpPr/>
          <p:nvPr/>
        </p:nvSpPr>
        <p:spPr>
          <a:xfrm>
            <a:off x="10144369" y="3743569"/>
            <a:ext cx="1031631" cy="666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8292124" y="88031"/>
            <a:ext cx="3845168" cy="1754326"/>
          </a:xfrm>
          <a:prstGeom prst="rect">
            <a:avLst/>
          </a:prstGeom>
          <a:solidFill>
            <a:schemeClr val="bg2"/>
          </a:solidFill>
        </p:spPr>
        <p:txBody>
          <a:bodyPr wrap="square" rtlCol="0">
            <a:spAutoFit/>
          </a:bodyPr>
          <a:lstStyle/>
          <a:p>
            <a:r>
              <a:rPr lang="de-DE" dirty="0" smtClean="0"/>
              <a:t>z.B. </a:t>
            </a:r>
            <a:r>
              <a:rPr lang="de-DE" b="1" dirty="0" smtClean="0">
                <a:solidFill>
                  <a:srgbClr val="0070C0"/>
                </a:solidFill>
              </a:rPr>
              <a:t>für ein nachträgliches Zurückziehen eines Antrags für eine Öko-Regelung</a:t>
            </a:r>
            <a:r>
              <a:rPr lang="de-DE" dirty="0" smtClean="0"/>
              <a:t>. Das einfache Entfernen eine Kreuzes genügt dafür nicht.</a:t>
            </a:r>
          </a:p>
          <a:p>
            <a:r>
              <a:rPr lang="de-DE" dirty="0" smtClean="0"/>
              <a:t>(Probleme in der Vergangenheit: Rücknahme ÖR 4 bei Nutzung FP 810)</a:t>
            </a:r>
            <a:endParaRPr lang="de-DE" dirty="0"/>
          </a:p>
        </p:txBody>
      </p:sp>
      <p:cxnSp>
        <p:nvCxnSpPr>
          <p:cNvPr id="8" name="Gerader Verbinder 7"/>
          <p:cNvCxnSpPr/>
          <p:nvPr/>
        </p:nvCxnSpPr>
        <p:spPr>
          <a:xfrm flipV="1">
            <a:off x="1844431" y="2375877"/>
            <a:ext cx="2399323" cy="7815"/>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818572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016000" y="2322084"/>
            <a:ext cx="10756373" cy="3967128"/>
          </a:xfrm>
          <a:prstGeom prst="rect">
            <a:avLst/>
          </a:prstGeom>
        </p:spPr>
      </p:pic>
      <p:sp>
        <p:nvSpPr>
          <p:cNvPr id="5" name="Textfeld 4"/>
          <p:cNvSpPr txBox="1"/>
          <p:nvPr/>
        </p:nvSpPr>
        <p:spPr>
          <a:xfrm>
            <a:off x="6955692" y="531446"/>
            <a:ext cx="4142154" cy="830997"/>
          </a:xfrm>
          <a:prstGeom prst="rect">
            <a:avLst/>
          </a:prstGeom>
          <a:solidFill>
            <a:srgbClr val="FFFF99"/>
          </a:solidFill>
        </p:spPr>
        <p:txBody>
          <a:bodyPr wrap="square" rtlCol="0">
            <a:spAutoFit/>
          </a:bodyPr>
          <a:lstStyle/>
          <a:p>
            <a:r>
              <a:rPr lang="de-DE" b="1" dirty="0" smtClean="0"/>
              <a:t>Zum „Laden“ </a:t>
            </a:r>
            <a:r>
              <a:rPr lang="de-DE" sz="2400" b="1" u="sng" dirty="0" smtClean="0"/>
              <a:t>eigener Tiere </a:t>
            </a:r>
            <a:r>
              <a:rPr lang="de-DE" sz="2400" b="1" dirty="0" smtClean="0"/>
              <a:t>aus dem HIT</a:t>
            </a:r>
            <a:endParaRPr lang="de-DE" sz="2400" b="1" dirty="0"/>
          </a:p>
        </p:txBody>
      </p:sp>
      <p:sp>
        <p:nvSpPr>
          <p:cNvPr id="6" name="Pfeil nach rechts 5"/>
          <p:cNvSpPr/>
          <p:nvPr/>
        </p:nvSpPr>
        <p:spPr>
          <a:xfrm>
            <a:off x="3360615" y="3876431"/>
            <a:ext cx="484554" cy="28916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51607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85108" y="1292881"/>
            <a:ext cx="9595228" cy="5400995"/>
          </a:xfrm>
          <a:prstGeom prst="rect">
            <a:avLst/>
          </a:prstGeom>
        </p:spPr>
      </p:pic>
      <p:cxnSp>
        <p:nvCxnSpPr>
          <p:cNvPr id="4" name="Gerader Verbinder 3"/>
          <p:cNvCxnSpPr/>
          <p:nvPr/>
        </p:nvCxnSpPr>
        <p:spPr>
          <a:xfrm>
            <a:off x="10401300" y="2618509"/>
            <a:ext cx="446809"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7" name="Pfeil nach rechts 6"/>
          <p:cNvSpPr/>
          <p:nvPr/>
        </p:nvSpPr>
        <p:spPr>
          <a:xfrm>
            <a:off x="6567055" y="5642264"/>
            <a:ext cx="1205345" cy="6234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Textfeld 7"/>
          <p:cNvSpPr txBox="1"/>
          <p:nvPr/>
        </p:nvSpPr>
        <p:spPr>
          <a:xfrm>
            <a:off x="3480955" y="5476009"/>
            <a:ext cx="2358736" cy="923330"/>
          </a:xfrm>
          <a:prstGeom prst="rect">
            <a:avLst/>
          </a:prstGeom>
          <a:solidFill>
            <a:srgbClr val="FFFF99"/>
          </a:solidFill>
        </p:spPr>
        <p:txBody>
          <a:bodyPr wrap="square" rtlCol="0">
            <a:spAutoFit/>
          </a:bodyPr>
          <a:lstStyle/>
          <a:p>
            <a:r>
              <a:rPr lang="de-DE" b="1" dirty="0" smtClean="0">
                <a:solidFill>
                  <a:srgbClr val="0070C0"/>
                </a:solidFill>
              </a:rPr>
              <a:t>… und danach Import im Agrarförderantrag 2025</a:t>
            </a:r>
            <a:endParaRPr lang="de-DE" b="1" dirty="0">
              <a:solidFill>
                <a:srgbClr val="0070C0"/>
              </a:solidFill>
            </a:endParaRPr>
          </a:p>
        </p:txBody>
      </p:sp>
      <p:sp>
        <p:nvSpPr>
          <p:cNvPr id="3" name="Textfeld 2"/>
          <p:cNvSpPr txBox="1"/>
          <p:nvPr/>
        </p:nvSpPr>
        <p:spPr>
          <a:xfrm>
            <a:off x="6979138" y="187569"/>
            <a:ext cx="4064000" cy="646331"/>
          </a:xfrm>
          <a:prstGeom prst="rect">
            <a:avLst/>
          </a:prstGeom>
          <a:solidFill>
            <a:schemeClr val="accent3">
              <a:lumMod val="20000"/>
              <a:lumOff val="80000"/>
            </a:schemeClr>
          </a:solidFill>
        </p:spPr>
        <p:txBody>
          <a:bodyPr wrap="square" rtlCol="0">
            <a:spAutoFit/>
          </a:bodyPr>
          <a:lstStyle/>
          <a:p>
            <a:r>
              <a:rPr lang="de-DE" dirty="0" smtClean="0"/>
              <a:t>z.B. für Import von Tieren, </a:t>
            </a:r>
            <a:r>
              <a:rPr lang="de-DE" b="1" dirty="0" smtClean="0"/>
              <a:t>die erstmals für 2025 in Pension</a:t>
            </a:r>
            <a:r>
              <a:rPr lang="de-DE" dirty="0" smtClean="0"/>
              <a:t> genommen werden…</a:t>
            </a:r>
            <a:endParaRPr lang="de-DE" dirty="0"/>
          </a:p>
        </p:txBody>
      </p:sp>
    </p:spTree>
    <p:extLst>
      <p:ext uri="{BB962C8B-B14F-4D97-AF65-F5344CB8AC3E}">
        <p14:creationId xmlns:p14="http://schemas.microsoft.com/office/powerpoint/2010/main" val="26703209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20985" y="1143167"/>
            <a:ext cx="10024101" cy="5592715"/>
          </a:xfrm>
          <a:prstGeom prst="rect">
            <a:avLst/>
          </a:prstGeom>
        </p:spPr>
      </p:pic>
      <p:cxnSp>
        <p:nvCxnSpPr>
          <p:cNvPr id="6" name="Gerader Verbinder 5"/>
          <p:cNvCxnSpPr/>
          <p:nvPr/>
        </p:nvCxnSpPr>
        <p:spPr>
          <a:xfrm flipV="1">
            <a:off x="9566031" y="2743200"/>
            <a:ext cx="1969477" cy="7815"/>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84019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28799" y="1398029"/>
            <a:ext cx="9540521" cy="5282405"/>
          </a:xfrm>
          <a:prstGeom prst="rect">
            <a:avLst/>
          </a:prstGeom>
        </p:spPr>
      </p:pic>
    </p:spTree>
    <p:extLst>
      <p:ext uri="{BB962C8B-B14F-4D97-AF65-F5344CB8AC3E}">
        <p14:creationId xmlns:p14="http://schemas.microsoft.com/office/powerpoint/2010/main" val="38158080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75693" y="1551644"/>
            <a:ext cx="9007363" cy="5098638"/>
          </a:xfrm>
          <a:prstGeom prst="rect">
            <a:avLst/>
          </a:prstGeom>
        </p:spPr>
      </p:pic>
    </p:spTree>
    <p:extLst>
      <p:ext uri="{BB962C8B-B14F-4D97-AF65-F5344CB8AC3E}">
        <p14:creationId xmlns:p14="http://schemas.microsoft.com/office/powerpoint/2010/main" val="2685925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904924" y="1212607"/>
            <a:ext cx="7538015" cy="5199605"/>
          </a:xfrm>
          <a:prstGeom prst="rect">
            <a:avLst/>
          </a:prstGeom>
          <a:noFill/>
          <a:ln w="38100">
            <a:solidFill>
              <a:schemeClr val="tx1"/>
            </a:solidFill>
          </a:ln>
          <a:effectLst>
            <a:outerShdw blurRad="190500" algn="tl" rotWithShape="0">
              <a:srgbClr val="000000">
                <a:alpha val="70000"/>
              </a:srgbClr>
            </a:outerShdw>
          </a:effectLst>
        </p:spPr>
      </p:pic>
      <p:sp>
        <p:nvSpPr>
          <p:cNvPr id="2" name="Textfeld 1"/>
          <p:cNvSpPr txBox="1"/>
          <p:nvPr/>
        </p:nvSpPr>
        <p:spPr>
          <a:xfrm>
            <a:off x="7377545" y="216627"/>
            <a:ext cx="4717473" cy="1323439"/>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r>
              <a:rPr lang="de-DE" sz="2000" dirty="0"/>
              <a:t>Vergleich der Ergebnisse 2023 zwischen den Landkreisen im Land </a:t>
            </a:r>
            <a:r>
              <a:rPr lang="de-DE" sz="2000" dirty="0" smtClean="0"/>
              <a:t>Brandenburg/ dann ein Ausblick auf 2024 als Ergebnis der ersten Hochrechnung vom Juni 2024</a:t>
            </a:r>
            <a:endParaRPr lang="de-DE" sz="2000" dirty="0"/>
          </a:p>
        </p:txBody>
      </p:sp>
      <p:cxnSp>
        <p:nvCxnSpPr>
          <p:cNvPr id="7" name="Gerader Verbinder 6"/>
          <p:cNvCxnSpPr/>
          <p:nvPr/>
        </p:nvCxnSpPr>
        <p:spPr>
          <a:xfrm>
            <a:off x="2156336" y="2732543"/>
            <a:ext cx="50915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2156336" y="4497410"/>
            <a:ext cx="509154"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6" name="Textfeld 5"/>
          <p:cNvSpPr txBox="1"/>
          <p:nvPr/>
        </p:nvSpPr>
        <p:spPr>
          <a:xfrm>
            <a:off x="9793214" y="2379518"/>
            <a:ext cx="2320636" cy="3416320"/>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dirty="0" smtClean="0"/>
              <a:t>Im </a:t>
            </a:r>
            <a:r>
              <a:rPr lang="de-DE" b="1" dirty="0" smtClean="0">
                <a:solidFill>
                  <a:srgbClr val="00B0F0"/>
                </a:solidFill>
              </a:rPr>
              <a:t>Havelland</a:t>
            </a:r>
            <a:r>
              <a:rPr lang="de-DE" dirty="0" smtClean="0"/>
              <a:t> wurde für 2023 vergleichsweise der höchste Wert für Direktzahlungen in €/ha gewährt: </a:t>
            </a:r>
            <a:r>
              <a:rPr lang="de-DE" b="1" dirty="0" smtClean="0">
                <a:solidFill>
                  <a:srgbClr val="00B0F0"/>
                </a:solidFill>
              </a:rPr>
              <a:t>322,29 €/ha</a:t>
            </a:r>
            <a:r>
              <a:rPr lang="de-DE" dirty="0" smtClean="0"/>
              <a:t>; damit eine </a:t>
            </a:r>
            <a:r>
              <a:rPr lang="de-DE" u="sng" dirty="0" smtClean="0"/>
              <a:t>Bandbreite zwischen den Landkreisen</a:t>
            </a:r>
            <a:r>
              <a:rPr lang="de-DE" dirty="0" smtClean="0"/>
              <a:t> von </a:t>
            </a:r>
            <a:r>
              <a:rPr lang="de-DE" b="1" dirty="0" smtClean="0">
                <a:solidFill>
                  <a:srgbClr val="FF0000"/>
                </a:solidFill>
              </a:rPr>
              <a:t>235,18</a:t>
            </a:r>
            <a:r>
              <a:rPr lang="de-DE" dirty="0" smtClean="0"/>
              <a:t> bis 322,29; </a:t>
            </a:r>
            <a:r>
              <a:rPr lang="de-DE" b="1" dirty="0" smtClean="0">
                <a:solidFill>
                  <a:srgbClr val="FF0000"/>
                </a:solidFill>
              </a:rPr>
              <a:t>also ein Unterschied von </a:t>
            </a:r>
            <a:r>
              <a:rPr lang="de-DE" b="1" u="sng" dirty="0" smtClean="0">
                <a:solidFill>
                  <a:srgbClr val="FF0000"/>
                </a:solidFill>
              </a:rPr>
              <a:t>bis zu 87,11 €/ha</a:t>
            </a:r>
            <a:endParaRPr lang="de-DE" b="1" u="sng" dirty="0">
              <a:solidFill>
                <a:srgbClr val="FF0000"/>
              </a:solidFill>
            </a:endParaRPr>
          </a:p>
        </p:txBody>
      </p:sp>
      <p:sp>
        <p:nvSpPr>
          <p:cNvPr id="4" name="Pfeil nach links 3"/>
          <p:cNvSpPr/>
          <p:nvPr/>
        </p:nvSpPr>
        <p:spPr>
          <a:xfrm rot="17359847">
            <a:off x="6616931" y="2092881"/>
            <a:ext cx="494728" cy="466130"/>
          </a:xfrm>
          <a:prstGeom prst="leftArrow">
            <a:avLst/>
          </a:prstGeom>
          <a:no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 name="Pfeil nach links 4"/>
          <p:cNvSpPr/>
          <p:nvPr/>
        </p:nvSpPr>
        <p:spPr>
          <a:xfrm rot="1207388">
            <a:off x="7541865" y="2626771"/>
            <a:ext cx="605287" cy="367399"/>
          </a:xfrm>
          <a:prstGeom prst="leftArrow">
            <a:avLst/>
          </a:prstGeom>
          <a:no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68636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83508" y="1315381"/>
            <a:ext cx="9454182" cy="5393032"/>
          </a:xfrm>
          <a:prstGeom prst="rect">
            <a:avLst/>
          </a:prstGeom>
        </p:spPr>
      </p:pic>
    </p:spTree>
    <p:extLst>
      <p:ext uri="{BB962C8B-B14F-4D97-AF65-F5344CB8AC3E}">
        <p14:creationId xmlns:p14="http://schemas.microsoft.com/office/powerpoint/2010/main" val="32219591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41764" y="2774373"/>
            <a:ext cx="8915400" cy="1200329"/>
          </a:xfrm>
          <a:prstGeom prst="rect">
            <a:avLst/>
          </a:prstGeom>
          <a:noFill/>
        </p:spPr>
        <p:txBody>
          <a:bodyPr wrap="square" rtlCol="0">
            <a:spAutoFit/>
          </a:bodyPr>
          <a:lstStyle/>
          <a:p>
            <a:r>
              <a:rPr lang="de-DE" sz="3600" b="1" dirty="0" smtClean="0"/>
              <a:t>Einen Teil der Informationen kennen Sie bereits…</a:t>
            </a:r>
            <a:endParaRPr lang="de-DE" sz="3600" b="1" dirty="0"/>
          </a:p>
        </p:txBody>
      </p:sp>
    </p:spTree>
    <p:extLst>
      <p:ext uri="{BB962C8B-B14F-4D97-AF65-F5344CB8AC3E}">
        <p14:creationId xmlns:p14="http://schemas.microsoft.com/office/powerpoint/2010/main" val="11006541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41246" y="1838431"/>
            <a:ext cx="11850754" cy="4677428"/>
          </a:xfrm>
          <a:prstGeom prst="rect">
            <a:avLst/>
          </a:prstGeom>
          <a:ln>
            <a:noFill/>
          </a:ln>
          <a:effectLst>
            <a:outerShdw blurRad="190500" algn="tl" rotWithShape="0">
              <a:srgbClr val="000000">
                <a:alpha val="70000"/>
              </a:srgbClr>
            </a:outerShdw>
          </a:effectLst>
        </p:spPr>
      </p:pic>
      <p:sp>
        <p:nvSpPr>
          <p:cNvPr id="2" name="Textfeld 1"/>
          <p:cNvSpPr txBox="1"/>
          <p:nvPr/>
        </p:nvSpPr>
        <p:spPr>
          <a:xfrm>
            <a:off x="6546273" y="374073"/>
            <a:ext cx="5070763" cy="1569660"/>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r>
              <a:rPr lang="de-DE" dirty="0" smtClean="0"/>
              <a:t>Das ist Ihnen bereits aus der Mail bekannt und richtete sich an </a:t>
            </a:r>
            <a:r>
              <a:rPr lang="de-DE" sz="2400" b="1" dirty="0" smtClean="0"/>
              <a:t>Betriebe mit Ackerland</a:t>
            </a:r>
            <a:r>
              <a:rPr lang="de-DE" dirty="0" smtClean="0"/>
              <a:t>…</a:t>
            </a:r>
          </a:p>
          <a:p>
            <a:pPr marL="285750" indent="-285750">
              <a:buFontTx/>
              <a:buChar char="-"/>
            </a:pPr>
            <a:r>
              <a:rPr lang="de-DE" dirty="0" smtClean="0"/>
              <a:t>die </a:t>
            </a:r>
            <a:r>
              <a:rPr lang="de-DE" b="1" dirty="0" smtClean="0"/>
              <a:t>stilllegen möchten </a:t>
            </a:r>
            <a:r>
              <a:rPr lang="de-DE" dirty="0" smtClean="0"/>
              <a:t>und / oder</a:t>
            </a:r>
          </a:p>
          <a:p>
            <a:pPr marL="285750" indent="-285750">
              <a:buFontTx/>
              <a:buChar char="-"/>
            </a:pPr>
            <a:r>
              <a:rPr lang="de-DE" dirty="0" smtClean="0"/>
              <a:t>Eine Förderung für </a:t>
            </a:r>
            <a:r>
              <a:rPr lang="de-DE" b="1" dirty="0" smtClean="0"/>
              <a:t>vielfältige Kulturen </a:t>
            </a:r>
            <a:r>
              <a:rPr lang="de-DE" dirty="0" smtClean="0"/>
              <a:t>(ÖR 2)</a:t>
            </a:r>
          </a:p>
          <a:p>
            <a:r>
              <a:rPr lang="de-DE" dirty="0" smtClean="0"/>
              <a:t>      </a:t>
            </a:r>
            <a:r>
              <a:rPr lang="de-DE" b="1" dirty="0" smtClean="0"/>
              <a:t>anstreben</a:t>
            </a:r>
            <a:r>
              <a:rPr lang="de-DE" dirty="0" smtClean="0"/>
              <a:t>…</a:t>
            </a:r>
            <a:endParaRPr lang="de-DE" dirty="0"/>
          </a:p>
        </p:txBody>
      </p:sp>
    </p:spTree>
    <p:extLst>
      <p:ext uri="{BB962C8B-B14F-4D97-AF65-F5344CB8AC3E}">
        <p14:creationId xmlns:p14="http://schemas.microsoft.com/office/powerpoint/2010/main" val="3441552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ik 2"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t="1224" b="901"/>
          <a:stretch/>
        </p:blipFill>
        <p:spPr bwMode="auto">
          <a:xfrm>
            <a:off x="1844475" y="836246"/>
            <a:ext cx="9972675" cy="54629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8768861" y="4962770"/>
            <a:ext cx="2954216" cy="338554"/>
          </a:xfrm>
          <a:prstGeom prst="rect">
            <a:avLst/>
          </a:prstGeom>
          <a:solidFill>
            <a:srgbClr val="00B0F0"/>
          </a:solidFill>
          <a:effectLst>
            <a:outerShdw blurRad="50800" dist="38100" algn="l" rotWithShape="0">
              <a:prstClr val="black">
                <a:alpha val="40000"/>
              </a:prstClr>
            </a:outerShdw>
          </a:effectLst>
        </p:spPr>
        <p:txBody>
          <a:bodyPr wrap="square" rtlCol="0">
            <a:spAutoFit/>
          </a:bodyPr>
          <a:lstStyle/>
          <a:p>
            <a:r>
              <a:rPr lang="de-DE" sz="1600" dirty="0" smtClean="0"/>
              <a:t>Ab 2026: max. Gräser-Anteil 25 %</a:t>
            </a:r>
            <a:endParaRPr lang="de-DE" sz="1600" dirty="0"/>
          </a:p>
        </p:txBody>
      </p:sp>
      <p:cxnSp>
        <p:nvCxnSpPr>
          <p:cNvPr id="4" name="Gerader Verbinder 3"/>
          <p:cNvCxnSpPr/>
          <p:nvPr/>
        </p:nvCxnSpPr>
        <p:spPr>
          <a:xfrm flipV="1">
            <a:off x="10027138" y="3298092"/>
            <a:ext cx="281355" cy="1"/>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298544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958732" y="87428"/>
            <a:ext cx="9819408" cy="6647974"/>
          </a:xfrm>
          <a:prstGeom prst="rect">
            <a:avLst/>
          </a:prstGeom>
          <a:solidFill>
            <a:srgbClr val="FFFF99"/>
          </a:solidFill>
          <a:effectLst>
            <a:outerShdw blurRad="50800" dist="38100" dir="13500000" algn="br" rotWithShape="0">
              <a:prstClr val="black">
                <a:alpha val="40000"/>
              </a:prstClr>
            </a:outerShdw>
          </a:effectLst>
        </p:spPr>
        <p:txBody>
          <a:bodyPr wrap="square" rtlCol="0">
            <a:spAutoFit/>
          </a:bodyPr>
          <a:lstStyle/>
          <a:p>
            <a:r>
              <a:rPr lang="de-DE" b="1" u="sng" dirty="0"/>
              <a:t>Information 3:</a:t>
            </a:r>
            <a:r>
              <a:rPr lang="de-DE" dirty="0"/>
              <a:t> Die Förderung der ÖR-1-Brache ist im </a:t>
            </a:r>
            <a:r>
              <a:rPr lang="de-DE" b="1" dirty="0">
                <a:solidFill>
                  <a:srgbClr val="0070C0"/>
                </a:solidFill>
              </a:rPr>
              <a:t>Falle der Selbstbegrünung unproblematisch</a:t>
            </a:r>
            <a:r>
              <a:rPr lang="de-DE" dirty="0"/>
              <a:t>. </a:t>
            </a:r>
            <a:r>
              <a:rPr lang="de-DE" b="1" dirty="0"/>
              <a:t>Wenn Sie jedoch beabsichtigen, eine gezielte Begrünung vorzunehmen, gibt es eine neue Vorgabe zu beachten</a:t>
            </a:r>
            <a:r>
              <a:rPr lang="de-DE" dirty="0"/>
              <a:t>:</a:t>
            </a:r>
          </a:p>
          <a:p>
            <a:r>
              <a:rPr lang="de-DE" dirty="0"/>
              <a:t>Bislang genügte es, keine </a:t>
            </a:r>
            <a:r>
              <a:rPr lang="de-DE" dirty="0" err="1"/>
              <a:t>Reinsaat</a:t>
            </a:r>
            <a:r>
              <a:rPr lang="de-DE" dirty="0"/>
              <a:t> vorzunehmen, also aus 2 Kulturen zu mischen. Weitere Vorgaben gab es nicht.</a:t>
            </a:r>
          </a:p>
          <a:p>
            <a:r>
              <a:rPr lang="de-DE" b="1" u="sng" dirty="0" smtClean="0">
                <a:solidFill>
                  <a:srgbClr val="C00000"/>
                </a:solidFill>
              </a:rPr>
              <a:t>Neu </a:t>
            </a:r>
            <a:r>
              <a:rPr lang="de-DE" b="1" u="sng" dirty="0">
                <a:solidFill>
                  <a:srgbClr val="C00000"/>
                </a:solidFill>
              </a:rPr>
              <a:t>ist, dass im Falle der </a:t>
            </a:r>
            <a:r>
              <a:rPr lang="de-DE" sz="2400" b="1" u="sng" dirty="0">
                <a:solidFill>
                  <a:srgbClr val="C00000"/>
                </a:solidFill>
              </a:rPr>
              <a:t>gezielten Begrünung </a:t>
            </a:r>
            <a:r>
              <a:rPr lang="de-DE" b="1" u="sng" dirty="0">
                <a:solidFill>
                  <a:srgbClr val="C00000"/>
                </a:solidFill>
              </a:rPr>
              <a:t>bereits ab 2025 </a:t>
            </a:r>
            <a:r>
              <a:rPr lang="de-DE" sz="2400" b="1" u="sng" dirty="0">
                <a:solidFill>
                  <a:srgbClr val="00B0F0"/>
                </a:solidFill>
              </a:rPr>
              <a:t>fünf krautige zweikeimblättrige Arten </a:t>
            </a:r>
            <a:r>
              <a:rPr lang="de-DE" b="1" u="sng" dirty="0">
                <a:solidFill>
                  <a:srgbClr val="C00000"/>
                </a:solidFill>
              </a:rPr>
              <a:t>vorgeschrieben sind.</a:t>
            </a:r>
            <a:endParaRPr lang="de-DE" b="1" dirty="0">
              <a:solidFill>
                <a:srgbClr val="C00000"/>
              </a:solidFill>
            </a:endParaRPr>
          </a:p>
          <a:p>
            <a:endParaRPr lang="de-DE" dirty="0"/>
          </a:p>
          <a:p>
            <a:endParaRPr lang="de-DE" dirty="0" smtClean="0"/>
          </a:p>
          <a:p>
            <a:r>
              <a:rPr lang="de-DE" dirty="0" smtClean="0"/>
              <a:t>Laut BMEL (Stand Dez. 2024)</a:t>
            </a:r>
            <a:endParaRPr lang="de-DE" dirty="0"/>
          </a:p>
          <a:p>
            <a:r>
              <a:rPr lang="de-DE" dirty="0"/>
              <a:t> </a:t>
            </a:r>
          </a:p>
          <a:p>
            <a:r>
              <a:rPr lang="de-DE" dirty="0"/>
              <a:t>Sie sollte also überlegen, ob Sie tatsächlich gezielt Begrünen möchten </a:t>
            </a:r>
            <a:r>
              <a:rPr lang="de-DE" b="1" dirty="0">
                <a:solidFill>
                  <a:srgbClr val="C00000"/>
                </a:solidFill>
              </a:rPr>
              <a:t>oder es beim Altbestand belassen</a:t>
            </a:r>
            <a:r>
              <a:rPr lang="de-DE" dirty="0"/>
              <a:t>, den Sie dann auch als Selbstbegrünung geltend machen.</a:t>
            </a:r>
          </a:p>
          <a:p>
            <a:endParaRPr lang="de-DE" b="1" dirty="0" smtClean="0"/>
          </a:p>
          <a:p>
            <a:r>
              <a:rPr lang="de-DE" b="1" dirty="0" smtClean="0"/>
              <a:t>Information </a:t>
            </a:r>
            <a:r>
              <a:rPr lang="de-DE" b="1" dirty="0"/>
              <a:t>Nr. 4:</a:t>
            </a:r>
            <a:endParaRPr lang="de-DE" dirty="0"/>
          </a:p>
          <a:p>
            <a:r>
              <a:rPr lang="de-DE" dirty="0"/>
              <a:t>Es ist etwas verwirrend. Aber, da es keine Pflichtstilllegung mehr gibt, schreibt und spricht man nicht mehr von GLÖZ 8. </a:t>
            </a:r>
            <a:r>
              <a:rPr lang="de-DE" b="1" dirty="0"/>
              <a:t>Es kann aber Stilllegung geben, die nicht als freiwillige Stilllegung beantragt wird.</a:t>
            </a:r>
            <a:endParaRPr lang="de-DE" dirty="0"/>
          </a:p>
          <a:p>
            <a:r>
              <a:rPr lang="de-DE" dirty="0"/>
              <a:t>Für diese gelten gesonderte Anforderungen hinsichtlich GLÖZ 6 (der Mindestanforderungen an die Bodenbedeckung). Diese sind nachfolgend aufgeführt:</a:t>
            </a:r>
          </a:p>
          <a:p>
            <a:r>
              <a:rPr lang="de-DE" dirty="0"/>
              <a:t>Um keine Probleme hinsichtlich GLÖZ 6 zu haben, darf diese andere Art der Stilllegung</a:t>
            </a:r>
          </a:p>
          <a:p>
            <a:pPr lvl="0"/>
            <a:r>
              <a:rPr lang="de-DE" dirty="0"/>
              <a:t>im Falle einer aktiven Begrünung nicht mittels </a:t>
            </a:r>
            <a:r>
              <a:rPr lang="de-DE" dirty="0" err="1"/>
              <a:t>Reinsaat</a:t>
            </a:r>
            <a:r>
              <a:rPr lang="de-DE" dirty="0"/>
              <a:t> erfolgen und darf nicht ausschließlich mit Gräsern erfolgen</a:t>
            </a:r>
            <a:r>
              <a:rPr lang="de-DE" dirty="0" smtClean="0"/>
              <a:t>. (Hier gilt also die alte Regel noch weiter.) Dort würde aber „Grünlandwerdung“ stattfinden.</a:t>
            </a:r>
            <a:endParaRPr lang="de-DE" dirty="0"/>
          </a:p>
        </p:txBody>
      </p:sp>
      <p:pic>
        <p:nvPicPr>
          <p:cNvPr id="2" name="Grafik 1"/>
          <p:cNvPicPr>
            <a:picLocks noChangeAspect="1"/>
          </p:cNvPicPr>
          <p:nvPr/>
        </p:nvPicPr>
        <p:blipFill>
          <a:blip r:embed="rId2"/>
          <a:stretch>
            <a:fillRect/>
          </a:stretch>
        </p:blipFill>
        <p:spPr>
          <a:xfrm>
            <a:off x="5267569" y="2501492"/>
            <a:ext cx="6096851" cy="781159"/>
          </a:xfrm>
          <a:prstGeom prst="rect">
            <a:avLst/>
          </a:prstGeom>
        </p:spPr>
      </p:pic>
      <p:sp>
        <p:nvSpPr>
          <p:cNvPr id="4" name="Pfeil nach links 3"/>
          <p:cNvSpPr/>
          <p:nvPr/>
        </p:nvSpPr>
        <p:spPr>
          <a:xfrm>
            <a:off x="4947138" y="2782466"/>
            <a:ext cx="406400" cy="3360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96516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Grafik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2651"/>
          <a:stretch/>
        </p:blipFill>
        <p:spPr bwMode="auto">
          <a:xfrm>
            <a:off x="1913858" y="851878"/>
            <a:ext cx="9953625" cy="55356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3751118" y="124691"/>
            <a:ext cx="7294418" cy="646331"/>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r>
              <a:rPr lang="de-DE" dirty="0" smtClean="0"/>
              <a:t>Bewertung und Sicht nur aus dem Blickwinkel von GLÖZ 6 und damit </a:t>
            </a:r>
            <a:r>
              <a:rPr lang="de-DE" u="sng" dirty="0" smtClean="0"/>
              <a:t>nicht in dieser Form bereits genügend für ÖR 1</a:t>
            </a:r>
            <a:r>
              <a:rPr lang="de-DE" dirty="0" smtClean="0"/>
              <a:t>….</a:t>
            </a:r>
            <a:endParaRPr lang="de-DE" dirty="0"/>
          </a:p>
        </p:txBody>
      </p:sp>
    </p:spTree>
    <p:extLst>
      <p:ext uri="{BB962C8B-B14F-4D97-AF65-F5344CB8AC3E}">
        <p14:creationId xmlns:p14="http://schemas.microsoft.com/office/powerpoint/2010/main" val="3235665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id:image002.png@01DB9351.1F487D40"/>
          <p:cNvPicPr/>
          <p:nvPr/>
        </p:nvPicPr>
        <p:blipFill>
          <a:blip r:embed="rId2">
            <a:extLst>
              <a:ext uri="{28A0092B-C50C-407E-A947-70E740481C1C}">
                <a14:useLocalDpi xmlns:a14="http://schemas.microsoft.com/office/drawing/2010/main" val="0"/>
              </a:ext>
            </a:extLst>
          </a:blip>
          <a:srcRect/>
          <a:stretch>
            <a:fillRect/>
          </a:stretch>
        </p:blipFill>
        <p:spPr bwMode="auto">
          <a:xfrm>
            <a:off x="2258646" y="2837839"/>
            <a:ext cx="7006981" cy="27657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57964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dirty="0" smtClean="0"/>
              <a:t>Das war der erste Teil, der Sie per Mail mit Blickrichtung auf die Ackerbauern erreichte.</a:t>
            </a:r>
            <a:endParaRPr lang="de-DE" dirty="0"/>
          </a:p>
        </p:txBody>
      </p:sp>
      <p:sp>
        <p:nvSpPr>
          <p:cNvPr id="3" name="Untertitel 2"/>
          <p:cNvSpPr>
            <a:spLocks noGrp="1"/>
          </p:cNvSpPr>
          <p:nvPr>
            <p:ph type="subTitle" idx="1"/>
          </p:nvPr>
        </p:nvSpPr>
        <p:spPr/>
        <p:txBody>
          <a:bodyPr/>
          <a:lstStyle/>
          <a:p>
            <a:r>
              <a:rPr lang="de-DE" dirty="0" smtClean="0">
                <a:solidFill>
                  <a:srgbClr val="0070C0"/>
                </a:solidFill>
              </a:rPr>
              <a:t>Ich setzte jetzt ab hier fort in der aufsteigenden Nummerierung der Öko-Regelungen </a:t>
            </a:r>
            <a:r>
              <a:rPr lang="de-DE" b="1" dirty="0" smtClean="0">
                <a:solidFill>
                  <a:srgbClr val="0070C0"/>
                </a:solidFill>
              </a:rPr>
              <a:t>also mit ÖR 1b (Blühstreifen)</a:t>
            </a:r>
            <a:endParaRPr lang="de-DE" b="1" dirty="0">
              <a:solidFill>
                <a:srgbClr val="0070C0"/>
              </a:solidFill>
            </a:endParaRPr>
          </a:p>
        </p:txBody>
      </p:sp>
    </p:spTree>
    <p:extLst>
      <p:ext uri="{BB962C8B-B14F-4D97-AF65-F5344CB8AC3E}">
        <p14:creationId xmlns:p14="http://schemas.microsoft.com/office/powerpoint/2010/main" val="3660164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23654" y="1729768"/>
            <a:ext cx="8853751" cy="49675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32078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486179" y="1247947"/>
            <a:ext cx="6927502" cy="2765831"/>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3"/>
          <a:stretch>
            <a:fillRect/>
          </a:stretch>
        </p:blipFill>
        <p:spPr>
          <a:xfrm>
            <a:off x="2486179" y="4096949"/>
            <a:ext cx="6927502" cy="2652948"/>
          </a:xfrm>
          <a:prstGeom prst="rect">
            <a:avLst/>
          </a:prstGeom>
          <a:ln>
            <a:noFill/>
          </a:ln>
          <a:effectLst>
            <a:outerShdw blurRad="190500" algn="tl" rotWithShape="0">
              <a:srgbClr val="000000">
                <a:alpha val="70000"/>
              </a:srgbClr>
            </a:outerShdw>
          </a:effectLst>
        </p:spPr>
      </p:pic>
      <p:sp>
        <p:nvSpPr>
          <p:cNvPr id="6" name="Textfeld 5"/>
          <p:cNvSpPr txBox="1"/>
          <p:nvPr/>
        </p:nvSpPr>
        <p:spPr>
          <a:xfrm>
            <a:off x="7117773" y="155864"/>
            <a:ext cx="4312227" cy="646331"/>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r>
              <a:rPr lang="de-DE" b="1" dirty="0" smtClean="0"/>
              <a:t>Unterschiedliche Bewertung bei „Störfällen“ zwischen ÖR 1a und ÖR 1b …</a:t>
            </a:r>
            <a:endParaRPr lang="de-DE" b="1" dirty="0"/>
          </a:p>
        </p:txBody>
      </p:sp>
      <p:sp>
        <p:nvSpPr>
          <p:cNvPr id="2" name="Textfeld 1"/>
          <p:cNvSpPr txBox="1"/>
          <p:nvPr/>
        </p:nvSpPr>
        <p:spPr>
          <a:xfrm>
            <a:off x="10261600" y="5275385"/>
            <a:ext cx="1711569" cy="646331"/>
          </a:xfrm>
          <a:prstGeom prst="rect">
            <a:avLst/>
          </a:prstGeom>
          <a:solidFill>
            <a:schemeClr val="bg2"/>
          </a:solidFill>
        </p:spPr>
        <p:txBody>
          <a:bodyPr wrap="square" rtlCol="0">
            <a:spAutoFit/>
          </a:bodyPr>
          <a:lstStyle/>
          <a:p>
            <a:r>
              <a:rPr lang="de-DE" b="1" dirty="0" smtClean="0"/>
              <a:t>ÖR 1b: Hier keine Toleranz</a:t>
            </a:r>
            <a:endParaRPr lang="de-DE" b="1" dirty="0"/>
          </a:p>
        </p:txBody>
      </p:sp>
      <p:sp>
        <p:nvSpPr>
          <p:cNvPr id="3" name="Pfeil nach links 2"/>
          <p:cNvSpPr/>
          <p:nvPr/>
        </p:nvSpPr>
        <p:spPr>
          <a:xfrm>
            <a:off x="9245600" y="5376985"/>
            <a:ext cx="828431" cy="5627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65283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62545" y="2899064"/>
            <a:ext cx="8624455" cy="1077218"/>
          </a:xfrm>
          <a:prstGeom prst="rect">
            <a:avLst/>
          </a:prstGeom>
          <a:noFill/>
        </p:spPr>
        <p:txBody>
          <a:bodyPr wrap="square" rtlCol="0">
            <a:spAutoFit/>
          </a:bodyPr>
          <a:lstStyle/>
          <a:p>
            <a:r>
              <a:rPr lang="de-DE" sz="3200" b="1" dirty="0" smtClean="0"/>
              <a:t>Nachfolgend die Antragsdaten vom Mai 2024 im Vergleich zwischen den Landkreisen…</a:t>
            </a:r>
            <a:endParaRPr lang="de-DE" sz="3200" b="1" dirty="0"/>
          </a:p>
        </p:txBody>
      </p:sp>
    </p:spTree>
    <p:extLst>
      <p:ext uri="{BB962C8B-B14F-4D97-AF65-F5344CB8AC3E}">
        <p14:creationId xmlns:p14="http://schemas.microsoft.com/office/powerpoint/2010/main" val="32788304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561981" y="1236519"/>
            <a:ext cx="5889197" cy="2363770"/>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3"/>
          <a:stretch>
            <a:fillRect/>
          </a:stretch>
        </p:blipFill>
        <p:spPr>
          <a:xfrm>
            <a:off x="2561981" y="3751118"/>
            <a:ext cx="5889197" cy="3001334"/>
          </a:xfrm>
          <a:prstGeom prst="rect">
            <a:avLst/>
          </a:prstGeom>
          <a:ln>
            <a:noFill/>
          </a:ln>
          <a:effectLst>
            <a:outerShdw blurRad="190500" algn="tl" rotWithShape="0">
              <a:srgbClr val="000000">
                <a:alpha val="70000"/>
              </a:srgbClr>
            </a:outerShdw>
          </a:effectLst>
        </p:spPr>
      </p:pic>
      <p:sp>
        <p:nvSpPr>
          <p:cNvPr id="2" name="Textfeld 1"/>
          <p:cNvSpPr txBox="1"/>
          <p:nvPr/>
        </p:nvSpPr>
        <p:spPr>
          <a:xfrm>
            <a:off x="9198707" y="3102708"/>
            <a:ext cx="2782277" cy="830997"/>
          </a:xfrm>
          <a:prstGeom prst="rect">
            <a:avLst/>
          </a:prstGeom>
          <a:solidFill>
            <a:srgbClr val="FFFF99"/>
          </a:solidFill>
        </p:spPr>
        <p:txBody>
          <a:bodyPr wrap="square" rtlCol="0">
            <a:spAutoFit/>
          </a:bodyPr>
          <a:lstStyle/>
          <a:p>
            <a:r>
              <a:rPr lang="de-DE" sz="2400" b="1" dirty="0" smtClean="0"/>
              <a:t>Erwartete Aussichten für </a:t>
            </a:r>
            <a:r>
              <a:rPr lang="de-DE" sz="2400" b="1" u="sng" dirty="0" smtClean="0">
                <a:solidFill>
                  <a:srgbClr val="FF0000"/>
                </a:solidFill>
              </a:rPr>
              <a:t>2026</a:t>
            </a:r>
            <a:endParaRPr lang="de-DE" sz="2400" b="1" u="sng" dirty="0">
              <a:solidFill>
                <a:srgbClr val="FF0000"/>
              </a:solidFill>
            </a:endParaRPr>
          </a:p>
        </p:txBody>
      </p:sp>
    </p:spTree>
    <p:extLst>
      <p:ext uri="{BB962C8B-B14F-4D97-AF65-F5344CB8AC3E}">
        <p14:creationId xmlns:p14="http://schemas.microsoft.com/office/powerpoint/2010/main" val="25435273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01536" y="1337325"/>
            <a:ext cx="9598886" cy="5395984"/>
          </a:xfrm>
          <a:prstGeom prst="rect">
            <a:avLst/>
          </a:prstGeom>
          <a:ln>
            <a:noFill/>
          </a:ln>
          <a:effectLst>
            <a:outerShdw blurRad="190500" algn="tl" rotWithShape="0">
              <a:srgbClr val="000000">
                <a:alpha val="70000"/>
              </a:srgbClr>
            </a:outerShdw>
          </a:effectLst>
        </p:spPr>
      </p:pic>
      <p:cxnSp>
        <p:nvCxnSpPr>
          <p:cNvPr id="4" name="Gerader Verbinder 3"/>
          <p:cNvCxnSpPr/>
          <p:nvPr/>
        </p:nvCxnSpPr>
        <p:spPr>
          <a:xfrm>
            <a:off x="2878282" y="5507182"/>
            <a:ext cx="25146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477563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841701" y="547814"/>
            <a:ext cx="7602011" cy="1667108"/>
          </a:xfrm>
          <a:prstGeom prst="rect">
            <a:avLst/>
          </a:prstGeom>
        </p:spPr>
      </p:pic>
      <p:sp>
        <p:nvSpPr>
          <p:cNvPr id="4" name="Textfeld 3"/>
          <p:cNvSpPr txBox="1"/>
          <p:nvPr/>
        </p:nvSpPr>
        <p:spPr>
          <a:xfrm>
            <a:off x="625232" y="2117970"/>
            <a:ext cx="11011876" cy="2400657"/>
          </a:xfrm>
          <a:prstGeom prst="rect">
            <a:avLst/>
          </a:prstGeom>
          <a:solidFill>
            <a:schemeClr val="bg2">
              <a:lumMod val="90000"/>
            </a:schemeClr>
          </a:solidFill>
          <a:effectLst>
            <a:outerShdw blurRad="50800" dist="38100" dir="18900000" algn="bl" rotWithShape="0">
              <a:prstClr val="black">
                <a:alpha val="40000"/>
              </a:prstClr>
            </a:outerShdw>
          </a:effectLst>
        </p:spPr>
        <p:txBody>
          <a:bodyPr wrap="square" rtlCol="0">
            <a:spAutoFit/>
          </a:bodyPr>
          <a:lstStyle/>
          <a:p>
            <a:r>
              <a:rPr lang="de-DE" dirty="0" smtClean="0"/>
              <a:t>Für wen kommt das in Frage?</a:t>
            </a:r>
          </a:p>
          <a:p>
            <a:pPr marL="285750" indent="-285750">
              <a:buFontTx/>
              <a:buChar char="-"/>
            </a:pPr>
            <a:r>
              <a:rPr lang="de-DE" dirty="0" smtClean="0"/>
              <a:t>Bislang nur etwa 311 ha </a:t>
            </a:r>
            <a:r>
              <a:rPr lang="de-DE" dirty="0"/>
              <a:t>(ca. 46 Betriebe</a:t>
            </a:r>
            <a:r>
              <a:rPr lang="de-DE" dirty="0" smtClean="0"/>
              <a:t>) im Landkreis in dieser Förderung, aber 30.000 ha DGL vorhanden </a:t>
            </a:r>
          </a:p>
          <a:p>
            <a:pPr marL="285750" indent="-285750">
              <a:buFontTx/>
              <a:buChar char="-"/>
            </a:pPr>
            <a:r>
              <a:rPr lang="de-DE" dirty="0" smtClean="0"/>
              <a:t>ÖR-1d ist aber </a:t>
            </a:r>
            <a:r>
              <a:rPr lang="de-DE" b="1" dirty="0" smtClean="0">
                <a:solidFill>
                  <a:srgbClr val="FF0000"/>
                </a:solidFill>
              </a:rPr>
              <a:t>nicht möglich, wenn</a:t>
            </a:r>
            <a:r>
              <a:rPr lang="de-DE" dirty="0" smtClean="0"/>
              <a:t>…</a:t>
            </a:r>
          </a:p>
          <a:p>
            <a:pPr marL="742950" lvl="1" indent="-285750">
              <a:buFontTx/>
              <a:buChar char="-"/>
            </a:pPr>
            <a:r>
              <a:rPr lang="de-DE" dirty="0" smtClean="0"/>
              <a:t>sich diese Flächen im </a:t>
            </a:r>
            <a:r>
              <a:rPr lang="de-DE" b="1" dirty="0" smtClean="0">
                <a:solidFill>
                  <a:srgbClr val="FF0000"/>
                </a:solidFill>
              </a:rPr>
              <a:t>FP 810 </a:t>
            </a:r>
            <a:r>
              <a:rPr lang="de-DE" dirty="0" smtClean="0"/>
              <a:t>befinden, da die Aufsattelförderung nicht kombinierbar ist (da es jedoch ein Einzelflächenprogramm ist, wird es in der Regel weitere (andere) geeignete GL-Flächen geben</a:t>
            </a:r>
          </a:p>
          <a:p>
            <a:pPr marL="742950" lvl="1" indent="-285750">
              <a:buFontTx/>
              <a:buChar char="-"/>
            </a:pPr>
            <a:r>
              <a:rPr lang="de-DE" b="1" dirty="0" smtClean="0">
                <a:solidFill>
                  <a:srgbClr val="FF0000"/>
                </a:solidFill>
              </a:rPr>
              <a:t>Möglich auch, wenn </a:t>
            </a:r>
            <a:r>
              <a:rPr lang="de-DE" dirty="0" smtClean="0"/>
              <a:t>sich die Flächen im NSG befinden </a:t>
            </a:r>
            <a:r>
              <a:rPr lang="de-DE" b="1" dirty="0" smtClean="0">
                <a:solidFill>
                  <a:srgbClr val="FF0000"/>
                </a:solidFill>
              </a:rPr>
              <a:t>und </a:t>
            </a:r>
            <a:r>
              <a:rPr lang="de-DE" b="1" u="sng" dirty="0" smtClean="0">
                <a:solidFill>
                  <a:srgbClr val="FF0000"/>
                </a:solidFill>
              </a:rPr>
              <a:t>außer</a:t>
            </a:r>
            <a:r>
              <a:rPr lang="de-DE" b="1" dirty="0" smtClean="0">
                <a:solidFill>
                  <a:srgbClr val="FF0000"/>
                </a:solidFill>
              </a:rPr>
              <a:t> „11z“ </a:t>
            </a:r>
            <a:r>
              <a:rPr lang="de-DE" b="1" u="sng" dirty="0" smtClean="0">
                <a:solidFill>
                  <a:srgbClr val="FF0000"/>
                </a:solidFill>
              </a:rPr>
              <a:t>weitere</a:t>
            </a:r>
            <a:r>
              <a:rPr lang="de-DE" b="1" dirty="0" smtClean="0">
                <a:solidFill>
                  <a:srgbClr val="FF0000"/>
                </a:solidFill>
              </a:rPr>
              <a:t> Auflagen </a:t>
            </a:r>
            <a:r>
              <a:rPr lang="de-DE" dirty="0" smtClean="0"/>
              <a:t>bestehen (13z, 14z, 21z) </a:t>
            </a:r>
            <a:r>
              <a:rPr lang="de-DE" dirty="0" smtClean="0">
                <a:sym typeface="Wingdings" panose="05000000000000000000" pitchFamily="2" charset="2"/>
              </a:rPr>
              <a:t> </a:t>
            </a:r>
            <a:r>
              <a:rPr lang="de-DE" sz="2400" b="1" u="sng" dirty="0" smtClean="0">
                <a:solidFill>
                  <a:srgbClr val="00B0F0"/>
                </a:solidFill>
                <a:sym typeface="Wingdings" panose="05000000000000000000" pitchFamily="2" charset="2"/>
              </a:rPr>
              <a:t>großes Potential</a:t>
            </a:r>
            <a:endParaRPr lang="de-DE" sz="2400" b="1" u="sng" dirty="0" smtClean="0">
              <a:solidFill>
                <a:srgbClr val="00B0F0"/>
              </a:solidFill>
            </a:endParaRPr>
          </a:p>
          <a:p>
            <a:pPr marL="285750" indent="-285750">
              <a:buFontTx/>
              <a:buChar char="-"/>
            </a:pPr>
            <a:r>
              <a:rPr lang="de-DE" b="1" dirty="0" smtClean="0">
                <a:solidFill>
                  <a:srgbClr val="0070C0"/>
                </a:solidFill>
              </a:rPr>
              <a:t>Unproblematisch ist </a:t>
            </a:r>
            <a:r>
              <a:rPr lang="de-DE" dirty="0" smtClean="0"/>
              <a:t>die gleichzeitige Geltendmachung von „882“ und / oder ÖR4, ÖR5 &amp; ÖR7</a:t>
            </a:r>
            <a:endParaRPr lang="de-DE" dirty="0"/>
          </a:p>
        </p:txBody>
      </p:sp>
      <p:pic>
        <p:nvPicPr>
          <p:cNvPr id="5" name="Grafik 4"/>
          <p:cNvPicPr>
            <a:picLocks noChangeAspect="1"/>
          </p:cNvPicPr>
          <p:nvPr/>
        </p:nvPicPr>
        <p:blipFill>
          <a:blip r:embed="rId3"/>
          <a:stretch>
            <a:fillRect/>
          </a:stretch>
        </p:blipFill>
        <p:spPr>
          <a:xfrm>
            <a:off x="0" y="4648797"/>
            <a:ext cx="5172797" cy="2114845"/>
          </a:xfrm>
          <a:prstGeom prst="rect">
            <a:avLst/>
          </a:prstGeom>
          <a:ln>
            <a:noFill/>
          </a:ln>
          <a:effectLst>
            <a:outerShdw blurRad="190500" algn="tl" rotWithShape="0">
              <a:srgbClr val="000000">
                <a:alpha val="70000"/>
              </a:srgbClr>
            </a:outerShdw>
          </a:effectLst>
        </p:spPr>
      </p:pic>
      <p:cxnSp>
        <p:nvCxnSpPr>
          <p:cNvPr id="7" name="Gerader Verbinder 6"/>
          <p:cNvCxnSpPr/>
          <p:nvPr/>
        </p:nvCxnSpPr>
        <p:spPr>
          <a:xfrm flipV="1">
            <a:off x="1683721" y="6619631"/>
            <a:ext cx="1805354" cy="781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 name="Gerader Verbinder 8"/>
          <p:cNvCxnSpPr/>
          <p:nvPr/>
        </p:nvCxnSpPr>
        <p:spPr>
          <a:xfrm>
            <a:off x="1540809" y="5306646"/>
            <a:ext cx="330976"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Grafik 9"/>
          <p:cNvPicPr>
            <a:picLocks noChangeAspect="1"/>
          </p:cNvPicPr>
          <p:nvPr/>
        </p:nvPicPr>
        <p:blipFill>
          <a:blip r:embed="rId4"/>
          <a:stretch>
            <a:fillRect/>
          </a:stretch>
        </p:blipFill>
        <p:spPr>
          <a:xfrm>
            <a:off x="5378162" y="4648797"/>
            <a:ext cx="6780933" cy="2114845"/>
          </a:xfrm>
          <a:prstGeom prst="rect">
            <a:avLst/>
          </a:prstGeom>
          <a:ln>
            <a:noFill/>
          </a:ln>
          <a:effectLst>
            <a:outerShdw blurRad="190500" algn="tl" rotWithShape="0">
              <a:srgbClr val="000000">
                <a:alpha val="70000"/>
              </a:srgbClr>
            </a:outerShdw>
          </a:effectLst>
        </p:spPr>
      </p:pic>
      <p:cxnSp>
        <p:nvCxnSpPr>
          <p:cNvPr id="12" name="Gerader Verbinder 11"/>
          <p:cNvCxnSpPr/>
          <p:nvPr/>
        </p:nvCxnSpPr>
        <p:spPr>
          <a:xfrm>
            <a:off x="6947877" y="5017477"/>
            <a:ext cx="437661" cy="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4" name="Gerader Verbinder 13"/>
          <p:cNvCxnSpPr/>
          <p:nvPr/>
        </p:nvCxnSpPr>
        <p:spPr>
          <a:xfrm flipV="1">
            <a:off x="5517661" y="5955322"/>
            <a:ext cx="1367693" cy="15631"/>
          </a:xfrm>
          <a:prstGeom prst="line">
            <a:avLst/>
          </a:prstGeom>
          <a:ln w="57150"/>
          <a:effectLst>
            <a:outerShdw blurRad="50800" dist="38100" dir="18900000" algn="b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6" name="Gerader Verbinder 15"/>
          <p:cNvCxnSpPr/>
          <p:nvPr/>
        </p:nvCxnSpPr>
        <p:spPr>
          <a:xfrm flipV="1">
            <a:off x="8213969" y="6197600"/>
            <a:ext cx="2680677" cy="15631"/>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221098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319027" y="2324505"/>
            <a:ext cx="7381263" cy="3552664"/>
          </a:xfrm>
          <a:prstGeom prst="rect">
            <a:avLst/>
          </a:prstGeom>
          <a:ln>
            <a:noFill/>
          </a:ln>
          <a:effectLst>
            <a:outerShdw blurRad="190500" algn="tl" rotWithShape="0">
              <a:srgbClr val="000000">
                <a:alpha val="70000"/>
              </a:srgbClr>
            </a:outerShdw>
          </a:effectLst>
        </p:spPr>
      </p:pic>
      <p:cxnSp>
        <p:nvCxnSpPr>
          <p:cNvPr id="6" name="Gerader Verbinder 5"/>
          <p:cNvCxnSpPr/>
          <p:nvPr/>
        </p:nvCxnSpPr>
        <p:spPr>
          <a:xfrm flipV="1">
            <a:off x="5877169" y="3266831"/>
            <a:ext cx="1477108" cy="7815"/>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562708" y="5064369"/>
            <a:ext cx="4353169" cy="15631"/>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194882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id:image001.png@01DB9350.C1C4D290"/>
          <p:cNvPicPr/>
          <p:nvPr/>
        </p:nvPicPr>
        <p:blipFill>
          <a:blip r:embed="rId2">
            <a:extLst>
              <a:ext uri="{28A0092B-C50C-407E-A947-70E740481C1C}">
                <a14:useLocalDpi xmlns:a14="http://schemas.microsoft.com/office/drawing/2010/main" val="0"/>
              </a:ext>
            </a:extLst>
          </a:blip>
          <a:srcRect/>
          <a:stretch>
            <a:fillRect/>
          </a:stretch>
        </p:blipFill>
        <p:spPr bwMode="auto">
          <a:xfrm>
            <a:off x="2368062" y="1547447"/>
            <a:ext cx="6551002" cy="1243256"/>
          </a:xfrm>
          <a:prstGeom prst="rect">
            <a:avLst/>
          </a:prstGeom>
          <a:ln>
            <a:noFill/>
          </a:ln>
          <a:effectLst>
            <a:outerShdw blurRad="190500" algn="tl" rotWithShape="0">
              <a:srgbClr val="000000">
                <a:alpha val="70000"/>
              </a:srgbClr>
            </a:outerShdw>
          </a:effectLst>
        </p:spPr>
      </p:pic>
      <p:pic>
        <p:nvPicPr>
          <p:cNvPr id="5" name="Grafik 4" descr="cid:image003.png@01DB9352.9CC09630"/>
          <p:cNvPicPr/>
          <p:nvPr/>
        </p:nvPicPr>
        <p:blipFill>
          <a:blip r:embed="rId3">
            <a:extLst>
              <a:ext uri="{28A0092B-C50C-407E-A947-70E740481C1C}">
                <a14:useLocalDpi xmlns:a14="http://schemas.microsoft.com/office/drawing/2010/main" val="0"/>
              </a:ext>
            </a:extLst>
          </a:blip>
          <a:srcRect/>
          <a:stretch>
            <a:fillRect/>
          </a:stretch>
        </p:blipFill>
        <p:spPr bwMode="auto">
          <a:xfrm>
            <a:off x="1256933" y="2891693"/>
            <a:ext cx="9301651" cy="3876430"/>
          </a:xfrm>
          <a:prstGeom prst="rect">
            <a:avLst/>
          </a:prstGeom>
          <a:ln>
            <a:noFill/>
          </a:ln>
          <a:effectLst>
            <a:outerShdw blurRad="190500" algn="tl" rotWithShape="0">
              <a:srgbClr val="000000">
                <a:alpha val="70000"/>
              </a:srgbClr>
            </a:outerShdw>
          </a:effectLst>
        </p:spPr>
      </p:pic>
      <p:sp>
        <p:nvSpPr>
          <p:cNvPr id="2" name="Textfeld 1"/>
          <p:cNvSpPr txBox="1"/>
          <p:nvPr/>
        </p:nvSpPr>
        <p:spPr>
          <a:xfrm>
            <a:off x="10776083" y="5620477"/>
            <a:ext cx="1122218" cy="923330"/>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r>
              <a:rPr lang="de-DE" dirty="0" smtClean="0"/>
              <a:t>„Umland“ vor dem 31.08.</a:t>
            </a:r>
            <a:endParaRPr lang="de-DE" dirty="0"/>
          </a:p>
        </p:txBody>
      </p:sp>
      <p:sp>
        <p:nvSpPr>
          <p:cNvPr id="3" name="Textfeld 2"/>
          <p:cNvSpPr txBox="1"/>
          <p:nvPr/>
        </p:nvSpPr>
        <p:spPr>
          <a:xfrm>
            <a:off x="10214264" y="4829908"/>
            <a:ext cx="1901536" cy="646331"/>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r>
              <a:rPr lang="de-DE" dirty="0" smtClean="0"/>
              <a:t>Altgrasareal ab 01.09. zu nutzen</a:t>
            </a:r>
            <a:endParaRPr lang="de-DE" dirty="0"/>
          </a:p>
        </p:txBody>
      </p:sp>
      <p:sp>
        <p:nvSpPr>
          <p:cNvPr id="6" name="Pfeil nach links 5"/>
          <p:cNvSpPr/>
          <p:nvPr/>
        </p:nvSpPr>
        <p:spPr>
          <a:xfrm>
            <a:off x="9694718" y="4935681"/>
            <a:ext cx="426027" cy="3740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links 6"/>
          <p:cNvSpPr/>
          <p:nvPr/>
        </p:nvSpPr>
        <p:spPr>
          <a:xfrm>
            <a:off x="10214264" y="5742702"/>
            <a:ext cx="457200" cy="3394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37449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il nach rechts 1"/>
          <p:cNvSpPr/>
          <p:nvPr/>
        </p:nvSpPr>
        <p:spPr>
          <a:xfrm>
            <a:off x="3081673" y="3720470"/>
            <a:ext cx="2743200" cy="924790"/>
          </a:xfrm>
          <a:prstGeom prst="rightArrow">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1964650" y="2920990"/>
            <a:ext cx="4977245" cy="830997"/>
          </a:xfrm>
          <a:prstGeom prst="rect">
            <a:avLst/>
          </a:prstGeom>
          <a:noFill/>
        </p:spPr>
        <p:txBody>
          <a:bodyPr wrap="square" rtlCol="0">
            <a:spAutoFit/>
          </a:bodyPr>
          <a:lstStyle/>
          <a:p>
            <a:r>
              <a:rPr lang="de-DE" sz="4800" b="1" dirty="0" smtClean="0"/>
              <a:t>Altgrasstreifen</a:t>
            </a:r>
            <a:endParaRPr lang="de-DE" sz="4800" b="1" dirty="0"/>
          </a:p>
        </p:txBody>
      </p:sp>
      <p:pic>
        <p:nvPicPr>
          <p:cNvPr id="5" name="Grafik 4"/>
          <p:cNvPicPr>
            <a:picLocks noChangeAspect="1"/>
          </p:cNvPicPr>
          <p:nvPr/>
        </p:nvPicPr>
        <p:blipFill>
          <a:blip r:embed="rId2"/>
          <a:stretch>
            <a:fillRect/>
          </a:stretch>
        </p:blipFill>
        <p:spPr>
          <a:xfrm>
            <a:off x="6088191" y="1729914"/>
            <a:ext cx="5830271" cy="2745166"/>
          </a:xfrm>
          <a:prstGeom prst="rect">
            <a:avLst/>
          </a:prstGeom>
          <a:ln>
            <a:noFill/>
          </a:ln>
          <a:effectLst>
            <a:outerShdw blurRad="190500" algn="tl" rotWithShape="0">
              <a:srgbClr val="000000">
                <a:alpha val="70000"/>
              </a:srgbClr>
            </a:outerShdw>
          </a:effectLst>
        </p:spPr>
      </p:pic>
      <p:cxnSp>
        <p:nvCxnSpPr>
          <p:cNvPr id="7" name="Gerader Verbinder 6"/>
          <p:cNvCxnSpPr/>
          <p:nvPr/>
        </p:nvCxnSpPr>
        <p:spPr>
          <a:xfrm flipV="1">
            <a:off x="6416431" y="4376615"/>
            <a:ext cx="3595077" cy="23447"/>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4" name="Textfeld 3"/>
          <p:cNvSpPr txBox="1"/>
          <p:nvPr/>
        </p:nvSpPr>
        <p:spPr>
          <a:xfrm>
            <a:off x="6088191" y="4831773"/>
            <a:ext cx="5829300" cy="923330"/>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r>
              <a:rPr lang="de-DE" dirty="0" smtClean="0"/>
              <a:t>Beantragung als Nebennutzungsflächen (NNF), verbunden mit dem Einzeichnen der Geometrie des Streifens / der Fläche des Altgrases</a:t>
            </a:r>
            <a:endParaRPr lang="de-DE" dirty="0"/>
          </a:p>
        </p:txBody>
      </p:sp>
    </p:spTree>
    <p:extLst>
      <p:ext uri="{BB962C8B-B14F-4D97-AF65-F5344CB8AC3E}">
        <p14:creationId xmlns:p14="http://schemas.microsoft.com/office/powerpoint/2010/main" val="19619197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652880" y="2523216"/>
            <a:ext cx="7674954" cy="3236722"/>
          </a:xfrm>
          <a:prstGeom prst="rect">
            <a:avLst/>
          </a:prstGeom>
          <a:ln>
            <a:noFill/>
          </a:ln>
          <a:effectLst>
            <a:outerShdw blurRad="190500" algn="tl" rotWithShape="0">
              <a:srgbClr val="000000">
                <a:alpha val="70000"/>
              </a:srgbClr>
            </a:outerShdw>
          </a:effectLst>
        </p:spPr>
      </p:pic>
      <p:cxnSp>
        <p:nvCxnSpPr>
          <p:cNvPr id="6" name="Gerader Verbinder 5"/>
          <p:cNvCxnSpPr/>
          <p:nvPr/>
        </p:nvCxnSpPr>
        <p:spPr>
          <a:xfrm flipV="1">
            <a:off x="5908431" y="5509846"/>
            <a:ext cx="3024554" cy="23446"/>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2180492" y="5759938"/>
            <a:ext cx="1289539"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442607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3600" dirty="0" smtClean="0"/>
              <a:t>Es folgt der 2. Teil, den wir per Mail Ackerbauern mitteilten: </a:t>
            </a:r>
            <a:r>
              <a:rPr lang="de-DE" sz="3600" dirty="0" smtClean="0">
                <a:solidFill>
                  <a:srgbClr val="0070C0"/>
                </a:solidFill>
              </a:rPr>
              <a:t>die Öko-Regelung 2 </a:t>
            </a:r>
            <a:r>
              <a:rPr lang="de-DE" sz="3600" dirty="0" smtClean="0"/>
              <a:t>(vielfältige Kulturen)</a:t>
            </a:r>
            <a:endParaRPr lang="de-DE" sz="3600" dirty="0"/>
          </a:p>
        </p:txBody>
      </p:sp>
    </p:spTree>
    <p:extLst>
      <p:ext uri="{BB962C8B-B14F-4D97-AF65-F5344CB8AC3E}">
        <p14:creationId xmlns:p14="http://schemas.microsoft.com/office/powerpoint/2010/main" val="27720080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977662" y="1549796"/>
            <a:ext cx="6096000" cy="4524315"/>
          </a:xfrm>
          <a:prstGeom prst="rect">
            <a:avLst/>
          </a:prstGeom>
          <a:solidFill>
            <a:srgbClr val="FFFF99"/>
          </a:solidFill>
        </p:spPr>
        <p:txBody>
          <a:bodyPr>
            <a:spAutoFit/>
          </a:bodyPr>
          <a:lstStyle/>
          <a:p>
            <a:pPr>
              <a:spcAft>
                <a:spcPts val="0"/>
              </a:spcAft>
            </a:pPr>
            <a:r>
              <a:rPr lang="de-DE" dirty="0">
                <a:solidFill>
                  <a:srgbClr val="1F497D"/>
                </a:solidFill>
                <a:latin typeface="Open Sans" pitchFamily="2" charset="0"/>
                <a:ea typeface="Calibri" panose="020F0502020204030204" pitchFamily="34" charset="0"/>
              </a:rPr>
              <a:t>Bei der Berechnung der Hauptfruchtartenanteile ist das gesamte förderfähige Ackerland des Betriebes zu berücksichtigen, also auch Parzellen unterhalb der Mindestparzellengröße (Flächen unter 0,1 ha). Davon wieder </a:t>
            </a:r>
            <a:r>
              <a:rPr lang="de-DE" b="1" dirty="0">
                <a:solidFill>
                  <a:srgbClr val="1F497D"/>
                </a:solidFill>
                <a:latin typeface="Open Sans" pitchFamily="2" charset="0"/>
                <a:ea typeface="Calibri" panose="020F0502020204030204" pitchFamily="34" charset="0"/>
              </a:rPr>
              <a:t>abgezogen werden </a:t>
            </a:r>
            <a:endParaRPr lang="de-DE" b="1"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dirty="0">
                <a:solidFill>
                  <a:srgbClr val="1F497D"/>
                </a:solidFill>
                <a:latin typeface="Open Sans" pitchFamily="2" charset="0"/>
                <a:ea typeface="Calibri" panose="020F0502020204030204" pitchFamily="34" charset="0"/>
              </a:rPr>
              <a:t>nichtproduktive AL-Flächen/Brachen (Systematik "brachliegendes Land"), </a:t>
            </a:r>
            <a:endParaRPr lang="de-DE"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dirty="0">
                <a:solidFill>
                  <a:srgbClr val="1F497D"/>
                </a:solidFill>
                <a:latin typeface="Open Sans" pitchFamily="2" charset="0"/>
                <a:ea typeface="Calibri" panose="020F0502020204030204" pitchFamily="34" charset="0"/>
              </a:rPr>
              <a:t>AL-Flächen mit der EGS Aktivierung 0 und </a:t>
            </a:r>
            <a:endParaRPr lang="de-DE"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dirty="0">
                <a:solidFill>
                  <a:srgbClr val="1F497D"/>
                </a:solidFill>
                <a:latin typeface="Open Sans" pitchFamily="2" charset="0"/>
                <a:ea typeface="Calibri" panose="020F0502020204030204" pitchFamily="34" charset="0"/>
              </a:rPr>
              <a:t>AL- Flächen mit Existenzbeanstandungen (Wirkung ES, EF).</a:t>
            </a:r>
            <a:endParaRPr lang="de-DE" dirty="0">
              <a:latin typeface="Calibri" panose="020F0502020204030204" pitchFamily="34" charset="0"/>
              <a:ea typeface="Calibri" panose="020F0502020204030204" pitchFamily="34" charset="0"/>
            </a:endParaRPr>
          </a:p>
          <a:p>
            <a:pPr>
              <a:spcAft>
                <a:spcPts val="0"/>
              </a:spcAft>
            </a:pPr>
            <a:r>
              <a:rPr lang="de-DE" dirty="0">
                <a:latin typeface="Calibri" panose="020F0502020204030204" pitchFamily="34" charset="0"/>
                <a:ea typeface="Calibri" panose="020F0502020204030204" pitchFamily="34" charset="0"/>
              </a:rPr>
              <a:t> </a:t>
            </a:r>
          </a:p>
          <a:p>
            <a:pPr>
              <a:spcAft>
                <a:spcPts val="0"/>
              </a:spcAft>
            </a:pPr>
            <a:r>
              <a:rPr lang="de-DE" dirty="0">
                <a:solidFill>
                  <a:srgbClr val="1F497D"/>
                </a:solidFill>
                <a:latin typeface="Open Sans" pitchFamily="2" charset="0"/>
                <a:ea typeface="Calibri" panose="020F0502020204030204" pitchFamily="34" charset="0"/>
              </a:rPr>
              <a:t>Für LE-Teilflächen werden die Angaben von der festgestellten Nettoparzelle übernommen. Voraussetzung ist, dass das LE ganzjährig förderfähig ist (EGS-Kennzeichen ungleich 0).</a:t>
            </a:r>
            <a:endParaRPr lang="de-DE" dirty="0">
              <a:latin typeface="Calibri" panose="020F0502020204030204" pitchFamily="34" charset="0"/>
              <a:ea typeface="Calibri" panose="020F0502020204030204" pitchFamily="34" charset="0"/>
            </a:endParaRPr>
          </a:p>
          <a:p>
            <a:pPr>
              <a:spcAft>
                <a:spcPts val="0"/>
              </a:spcAft>
            </a:pPr>
            <a:r>
              <a:rPr lang="de-DE"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502563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943100" y="592283"/>
            <a:ext cx="8416636" cy="2339102"/>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b="1" dirty="0"/>
              <a:t>Nun zur </a:t>
            </a:r>
            <a:r>
              <a:rPr lang="de-DE" sz="2800" b="1" dirty="0"/>
              <a:t>Öko-Regelung 2 (vielfältige Kulturen):</a:t>
            </a:r>
            <a:endParaRPr lang="de-DE" sz="2800" dirty="0"/>
          </a:p>
          <a:p>
            <a:r>
              <a:rPr lang="de-DE" b="1" dirty="0"/>
              <a:t> </a:t>
            </a:r>
            <a:endParaRPr lang="de-DE" dirty="0"/>
          </a:p>
          <a:p>
            <a:pPr lvl="0"/>
            <a:r>
              <a:rPr lang="de-DE" b="1" dirty="0"/>
              <a:t>Information: </a:t>
            </a:r>
            <a:r>
              <a:rPr lang="de-DE" dirty="0"/>
              <a:t>Diese ist wichtig für </a:t>
            </a:r>
            <a:r>
              <a:rPr lang="de-DE" sz="2800" b="1" dirty="0">
                <a:solidFill>
                  <a:srgbClr val="FF0000"/>
                </a:solidFill>
              </a:rPr>
              <a:t>Gemüsebauern</a:t>
            </a:r>
            <a:r>
              <a:rPr lang="de-DE" dirty="0"/>
              <a:t>, die einen </a:t>
            </a:r>
            <a:r>
              <a:rPr lang="de-DE" b="1" dirty="0" err="1">
                <a:solidFill>
                  <a:srgbClr val="FF0000"/>
                </a:solidFill>
              </a:rPr>
              <a:t>beetweisen</a:t>
            </a:r>
            <a:r>
              <a:rPr lang="de-DE" b="1" dirty="0">
                <a:solidFill>
                  <a:srgbClr val="FF0000"/>
                </a:solidFill>
              </a:rPr>
              <a:t> Anbau </a:t>
            </a:r>
            <a:r>
              <a:rPr lang="de-DE" dirty="0"/>
              <a:t>praktizieren. Hier war bislang umstritten, ob und wie ÖR-2 gewährt werden kann.</a:t>
            </a:r>
          </a:p>
          <a:p>
            <a:r>
              <a:rPr lang="de-DE" b="1" dirty="0"/>
              <a:t>Wenn </a:t>
            </a:r>
            <a:r>
              <a:rPr lang="de-DE" b="1" dirty="0">
                <a:solidFill>
                  <a:srgbClr val="FF0000"/>
                </a:solidFill>
              </a:rPr>
              <a:t>auf mindestens 40 % der Ackerfläche dieser </a:t>
            </a:r>
            <a:r>
              <a:rPr lang="de-DE" b="1" dirty="0" err="1">
                <a:solidFill>
                  <a:srgbClr val="FF0000"/>
                </a:solidFill>
              </a:rPr>
              <a:t>beetweise</a:t>
            </a:r>
            <a:r>
              <a:rPr lang="de-DE" b="1" dirty="0">
                <a:solidFill>
                  <a:srgbClr val="FF0000"/>
                </a:solidFill>
              </a:rPr>
              <a:t> Anbau mit den gewünschten und benannten 5 verschiedenen Kulturen praktiziert wird</a:t>
            </a:r>
            <a:r>
              <a:rPr lang="de-DE" b="1" dirty="0"/>
              <a:t>, </a:t>
            </a:r>
            <a:r>
              <a:rPr lang="de-DE" dirty="0"/>
              <a:t>ist das okay</a:t>
            </a:r>
            <a:r>
              <a:rPr lang="de-DE" dirty="0" smtClean="0"/>
              <a:t>.</a:t>
            </a:r>
            <a:r>
              <a:rPr lang="de-DE" dirty="0"/>
              <a:t> </a:t>
            </a:r>
          </a:p>
          <a:p>
            <a:endParaRPr lang="de-DE" dirty="0"/>
          </a:p>
        </p:txBody>
      </p:sp>
      <p:pic>
        <p:nvPicPr>
          <p:cNvPr id="3074" name="Grafik 3"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t="4137"/>
          <a:stretch/>
        </p:blipFill>
        <p:spPr bwMode="auto">
          <a:xfrm>
            <a:off x="2957511" y="3290276"/>
            <a:ext cx="6804179" cy="34087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links 1"/>
          <p:cNvSpPr/>
          <p:nvPr/>
        </p:nvSpPr>
        <p:spPr>
          <a:xfrm>
            <a:off x="9258300" y="6016336"/>
            <a:ext cx="872836" cy="602673"/>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4" name="Textfeld 3"/>
          <p:cNvSpPr txBox="1"/>
          <p:nvPr/>
        </p:nvSpPr>
        <p:spPr>
          <a:xfrm>
            <a:off x="10131136" y="5744901"/>
            <a:ext cx="1714500" cy="954107"/>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sz="2800" b="1" dirty="0" smtClean="0"/>
              <a:t>Das sind die Fünf</a:t>
            </a:r>
            <a:endParaRPr lang="de-DE" sz="2800" b="1" dirty="0"/>
          </a:p>
        </p:txBody>
      </p:sp>
    </p:spTree>
    <p:extLst>
      <p:ext uri="{BB962C8B-B14F-4D97-AF65-F5344CB8AC3E}">
        <p14:creationId xmlns:p14="http://schemas.microsoft.com/office/powerpoint/2010/main" val="2896010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878955" y="140277"/>
            <a:ext cx="4892040" cy="1169551"/>
          </a:xfrm>
          <a:prstGeom prst="rect">
            <a:avLst/>
          </a:prstGeom>
          <a:solidFill>
            <a:srgbClr val="FFFF99"/>
          </a:solidFill>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1400" b="1" dirty="0" smtClean="0"/>
              <a:t>HVL ist </a:t>
            </a:r>
            <a:r>
              <a:rPr lang="de-DE" sz="1400" b="1" u="sng" dirty="0" smtClean="0">
                <a:solidFill>
                  <a:srgbClr val="FF0000"/>
                </a:solidFill>
              </a:rPr>
              <a:t>der 8-größte </a:t>
            </a:r>
            <a:r>
              <a:rPr lang="de-DE" sz="1400" b="1" dirty="0" smtClean="0"/>
              <a:t>Kreis, </a:t>
            </a:r>
            <a:r>
              <a:rPr lang="de-DE" sz="1400" dirty="0" smtClean="0"/>
              <a:t>ausgehend von der LN, </a:t>
            </a:r>
            <a:r>
              <a:rPr lang="de-DE" sz="1400" u="sng" dirty="0" smtClean="0"/>
              <a:t>aber</a:t>
            </a:r>
            <a:r>
              <a:rPr lang="de-DE" sz="1400" dirty="0" smtClean="0"/>
              <a:t> bei den beantragten Mengen für </a:t>
            </a:r>
            <a:r>
              <a:rPr lang="de-DE" sz="1400" dirty="0"/>
              <a:t>2024 belegten wir </a:t>
            </a:r>
            <a:r>
              <a:rPr lang="de-DE" sz="1400" dirty="0" smtClean="0"/>
              <a:t>absolut:</a:t>
            </a:r>
          </a:p>
          <a:p>
            <a:pPr marL="285750" indent="-285750">
              <a:buFontTx/>
              <a:buChar char="-"/>
            </a:pPr>
            <a:r>
              <a:rPr lang="de-DE" sz="1400" dirty="0" smtClean="0"/>
              <a:t>bei </a:t>
            </a:r>
            <a:r>
              <a:rPr lang="de-DE" sz="1400" b="1" dirty="0"/>
              <a:t>ÖR 4</a:t>
            </a:r>
            <a:r>
              <a:rPr lang="de-DE" sz="1400" dirty="0"/>
              <a:t> </a:t>
            </a:r>
            <a:r>
              <a:rPr lang="de-DE" sz="1400" dirty="0" smtClean="0"/>
              <a:t>(GL-Extensivierung) den – </a:t>
            </a:r>
            <a:r>
              <a:rPr lang="de-DE" sz="1400" b="1" dirty="0" smtClean="0">
                <a:solidFill>
                  <a:schemeClr val="accent5"/>
                </a:solidFill>
              </a:rPr>
              <a:t>3. Platz </a:t>
            </a:r>
            <a:r>
              <a:rPr lang="de-DE" sz="1400" dirty="0" smtClean="0"/>
              <a:t> </a:t>
            </a:r>
          </a:p>
          <a:p>
            <a:pPr marL="285750" indent="-285750">
              <a:buFontTx/>
              <a:buChar char="-"/>
            </a:pPr>
            <a:r>
              <a:rPr lang="de-DE" sz="1400" dirty="0" smtClean="0"/>
              <a:t>bei </a:t>
            </a:r>
            <a:r>
              <a:rPr lang="de-DE" sz="1400" b="1" dirty="0" smtClean="0"/>
              <a:t>ÖR 5</a:t>
            </a:r>
            <a:r>
              <a:rPr lang="de-DE" sz="1400" dirty="0" smtClean="0"/>
              <a:t>  (Kennarten auf dem GL) - </a:t>
            </a:r>
            <a:r>
              <a:rPr lang="de-DE" sz="1400" b="1" dirty="0" smtClean="0">
                <a:solidFill>
                  <a:srgbClr val="FF0000"/>
                </a:solidFill>
              </a:rPr>
              <a:t> den 2. Platz</a:t>
            </a:r>
            <a:endParaRPr lang="de-DE" sz="1400" b="1" dirty="0" smtClean="0"/>
          </a:p>
          <a:p>
            <a:pPr marL="285750" indent="-285750">
              <a:buFontTx/>
              <a:buChar char="-"/>
            </a:pPr>
            <a:r>
              <a:rPr lang="de-DE" sz="1400" dirty="0" smtClean="0">
                <a:solidFill>
                  <a:schemeClr val="tx1"/>
                </a:solidFill>
              </a:rPr>
              <a:t>und bei </a:t>
            </a:r>
            <a:r>
              <a:rPr lang="de-DE" sz="1400" b="1" dirty="0" smtClean="0"/>
              <a:t>Natura </a:t>
            </a:r>
            <a:r>
              <a:rPr lang="de-DE" sz="1400" b="1" dirty="0"/>
              <a:t>2000 </a:t>
            </a:r>
            <a:r>
              <a:rPr lang="de-DE" sz="1400" b="1" dirty="0" smtClean="0"/>
              <a:t>(ÖR 7) – </a:t>
            </a:r>
            <a:r>
              <a:rPr lang="de-DE" sz="1400" b="1" dirty="0" smtClean="0">
                <a:solidFill>
                  <a:schemeClr val="accent2">
                    <a:lumMod val="20000"/>
                    <a:lumOff val="80000"/>
                  </a:schemeClr>
                </a:solidFill>
              </a:rPr>
              <a:t>den 3. Platz</a:t>
            </a:r>
            <a:endParaRPr lang="de-DE" b="1" dirty="0">
              <a:solidFill>
                <a:schemeClr val="accent5"/>
              </a:solidFill>
            </a:endParaRPr>
          </a:p>
        </p:txBody>
      </p:sp>
      <p:sp>
        <p:nvSpPr>
          <p:cNvPr id="7" name="Rechteck 6"/>
          <p:cNvSpPr/>
          <p:nvPr/>
        </p:nvSpPr>
        <p:spPr>
          <a:xfrm>
            <a:off x="480060" y="2766060"/>
            <a:ext cx="1440000" cy="1440000"/>
          </a:xfrm>
          <a:prstGeom prst="rect">
            <a:avLst/>
          </a:prstGeom>
          <a:solidFill>
            <a:schemeClr val="accent4">
              <a:lumMod val="20000"/>
              <a:lumOff val="80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588060" y="2856060"/>
            <a:ext cx="1224000" cy="1260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859770" y="3159630"/>
            <a:ext cx="720000" cy="720000"/>
          </a:xfrm>
          <a:prstGeom prst="rect">
            <a:avLst/>
          </a:prstGeom>
          <a:solidFill>
            <a:srgbClr val="BBCC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1041840" y="2887149"/>
            <a:ext cx="523260" cy="276999"/>
          </a:xfrm>
          <a:prstGeom prst="rect">
            <a:avLst/>
          </a:prstGeom>
          <a:noFill/>
        </p:spPr>
        <p:txBody>
          <a:bodyPr wrap="square" rtlCol="0">
            <a:spAutoFit/>
          </a:bodyPr>
          <a:lstStyle/>
          <a:p>
            <a:r>
              <a:rPr lang="de-DE" sz="1200" b="1" dirty="0" smtClean="0"/>
              <a:t>PR</a:t>
            </a:r>
            <a:endParaRPr lang="de-DE" sz="1200" b="1" dirty="0"/>
          </a:p>
        </p:txBody>
      </p:sp>
      <p:sp>
        <p:nvSpPr>
          <p:cNvPr id="11" name="Textfeld 10"/>
          <p:cNvSpPr txBox="1"/>
          <p:nvPr/>
        </p:nvSpPr>
        <p:spPr>
          <a:xfrm>
            <a:off x="970020" y="4317832"/>
            <a:ext cx="523260" cy="276999"/>
          </a:xfrm>
          <a:prstGeom prst="rect">
            <a:avLst/>
          </a:prstGeom>
          <a:noFill/>
        </p:spPr>
        <p:txBody>
          <a:bodyPr wrap="square" rtlCol="0">
            <a:spAutoFit/>
          </a:bodyPr>
          <a:lstStyle/>
          <a:p>
            <a:r>
              <a:rPr lang="de-DE" sz="1200" b="1" dirty="0" smtClean="0"/>
              <a:t>UM</a:t>
            </a:r>
            <a:endParaRPr lang="de-DE" sz="1200" b="1" dirty="0"/>
          </a:p>
        </p:txBody>
      </p:sp>
      <p:sp>
        <p:nvSpPr>
          <p:cNvPr id="12" name="Textfeld 11"/>
          <p:cNvSpPr txBox="1"/>
          <p:nvPr/>
        </p:nvSpPr>
        <p:spPr>
          <a:xfrm>
            <a:off x="992430" y="3381130"/>
            <a:ext cx="523260" cy="276999"/>
          </a:xfrm>
          <a:prstGeom prst="rect">
            <a:avLst/>
          </a:prstGeom>
          <a:noFill/>
        </p:spPr>
        <p:txBody>
          <a:bodyPr wrap="square" rtlCol="0">
            <a:spAutoFit/>
          </a:bodyPr>
          <a:lstStyle/>
          <a:p>
            <a:r>
              <a:rPr lang="de-DE" sz="1200" b="1" dirty="0" smtClean="0"/>
              <a:t>HVL</a:t>
            </a:r>
            <a:endParaRPr lang="de-DE" sz="1200" b="1" dirty="0"/>
          </a:p>
        </p:txBody>
      </p:sp>
      <p:cxnSp>
        <p:nvCxnSpPr>
          <p:cNvPr id="14" name="Gerade Verbindung mit Pfeil 13"/>
          <p:cNvCxnSpPr/>
          <p:nvPr/>
        </p:nvCxnSpPr>
        <p:spPr>
          <a:xfrm flipV="1">
            <a:off x="1177200" y="4171770"/>
            <a:ext cx="0" cy="165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400050" y="2314423"/>
            <a:ext cx="1988820" cy="430887"/>
          </a:xfrm>
          <a:prstGeom prst="rect">
            <a:avLst/>
          </a:prstGeom>
          <a:noFill/>
        </p:spPr>
        <p:txBody>
          <a:bodyPr wrap="square" rtlCol="0">
            <a:spAutoFit/>
          </a:bodyPr>
          <a:lstStyle/>
          <a:p>
            <a:r>
              <a:rPr lang="de-DE" sz="1100" dirty="0" smtClean="0"/>
              <a:t>Darstellung/ Vergleich mit den beiden größten Landkreisen:</a:t>
            </a:r>
            <a:endParaRPr lang="de-DE" sz="1100" dirty="0"/>
          </a:p>
        </p:txBody>
      </p:sp>
      <p:sp>
        <p:nvSpPr>
          <p:cNvPr id="2" name="Textfeld 1"/>
          <p:cNvSpPr txBox="1"/>
          <p:nvPr/>
        </p:nvSpPr>
        <p:spPr>
          <a:xfrm>
            <a:off x="1959215" y="140277"/>
            <a:ext cx="4538140" cy="646331"/>
          </a:xfrm>
          <a:prstGeom prst="rect">
            <a:avLst/>
          </a:prstGeom>
          <a:noFill/>
        </p:spPr>
        <p:txBody>
          <a:bodyPr wrap="square" rtlCol="0">
            <a:spAutoFit/>
          </a:bodyPr>
          <a:lstStyle/>
          <a:p>
            <a:r>
              <a:rPr lang="de-DE" dirty="0" smtClean="0"/>
              <a:t>Auf der Basis der Antragsdaten vom Mai 2024</a:t>
            </a:r>
          </a:p>
          <a:p>
            <a:r>
              <a:rPr lang="de-DE" dirty="0" smtClean="0"/>
              <a:t>ergibt sich folgendes Bild:</a:t>
            </a:r>
            <a:endParaRPr lang="de-DE" dirty="0"/>
          </a:p>
        </p:txBody>
      </p:sp>
      <p:pic>
        <p:nvPicPr>
          <p:cNvPr id="4" name="Grafik 3"/>
          <p:cNvPicPr>
            <a:picLocks noChangeAspect="1"/>
          </p:cNvPicPr>
          <p:nvPr/>
        </p:nvPicPr>
        <p:blipFill>
          <a:blip r:embed="rId3"/>
          <a:stretch>
            <a:fillRect/>
          </a:stretch>
        </p:blipFill>
        <p:spPr>
          <a:xfrm>
            <a:off x="2496870" y="1360938"/>
            <a:ext cx="9335160" cy="54152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16872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 über Antragsteller-Postfach</a:t>
            </a:r>
          </a:p>
        </p:txBody>
      </p:sp>
      <p:sp>
        <p:nvSpPr>
          <p:cNvPr id="5" name="Foliennummernplatzhalter 4"/>
          <p:cNvSpPr>
            <a:spLocks noGrp="1"/>
          </p:cNvSpPr>
          <p:nvPr>
            <p:ph type="sldNum" sz="quarter" idx="4294967295"/>
          </p:nvPr>
        </p:nvSpPr>
        <p:spPr/>
        <p:txBody>
          <a:bodyPr/>
          <a:lstStyle/>
          <a:p>
            <a:fld id="{1B7E02FD-91C1-4CCD-A2C4-52726BEC6F46}" type="slidenum">
              <a:rPr lang="de-DE" altLang="de-DE" smtClean="0"/>
              <a:pPr/>
              <a:t>80</a:t>
            </a:fld>
            <a:endParaRPr lang="de-DE" altLang="de-DE" dirty="0"/>
          </a:p>
        </p:txBody>
      </p:sp>
      <p:sp>
        <p:nvSpPr>
          <p:cNvPr id="7" name="Textfeld 6"/>
          <p:cNvSpPr txBox="1"/>
          <p:nvPr/>
        </p:nvSpPr>
        <p:spPr>
          <a:xfrm>
            <a:off x="1991544" y="1916833"/>
            <a:ext cx="8208912" cy="584775"/>
          </a:xfrm>
          <a:prstGeom prst="rect">
            <a:avLst/>
          </a:prstGeom>
          <a:noFill/>
        </p:spPr>
        <p:txBody>
          <a:bodyPr wrap="square" rtlCol="0">
            <a:spAutoFit/>
          </a:bodyPr>
          <a:lstStyle/>
          <a:p>
            <a:r>
              <a:rPr lang="de-DE" sz="1600" dirty="0">
                <a:solidFill>
                  <a:srgbClr val="C00000"/>
                </a:solidFill>
              </a:rPr>
              <a:t>Wichtige Funktion</a:t>
            </a:r>
            <a:r>
              <a:rPr lang="de-DE" sz="1600" dirty="0"/>
              <a:t>: das Einstellen zum Weiterleiten der Nachricht auf die „benutzte“ E-Mail Adresse</a:t>
            </a:r>
          </a:p>
        </p:txBody>
      </p:sp>
      <p:pic>
        <p:nvPicPr>
          <p:cNvPr id="8" name="Inhaltsplatzhalter 7"/>
          <p:cNvPicPr>
            <a:picLocks noGrp="1" noChangeAspect="1"/>
          </p:cNvPicPr>
          <p:nvPr>
            <p:ph idx="1"/>
          </p:nvPr>
        </p:nvPicPr>
        <p:blipFill>
          <a:blip r:embed="rId2"/>
          <a:stretch>
            <a:fillRect/>
          </a:stretch>
        </p:blipFill>
        <p:spPr>
          <a:xfrm>
            <a:off x="1991545" y="2255387"/>
            <a:ext cx="8450851" cy="3889375"/>
          </a:xfrm>
          <a:prstGeom prst="rect">
            <a:avLst/>
          </a:prstGeom>
          <a:ln>
            <a:noFill/>
          </a:ln>
          <a:effectLst>
            <a:outerShdw blurRad="190500" algn="tl" rotWithShape="0">
              <a:srgbClr val="000000">
                <a:alpha val="70000"/>
              </a:srgbClr>
            </a:outerShdw>
          </a:effectLst>
        </p:spPr>
      </p:pic>
      <p:sp>
        <p:nvSpPr>
          <p:cNvPr id="9" name="Ellipse 8"/>
          <p:cNvSpPr/>
          <p:nvPr/>
        </p:nvSpPr>
        <p:spPr bwMode="auto">
          <a:xfrm>
            <a:off x="1991544" y="5805264"/>
            <a:ext cx="904056" cy="432048"/>
          </a:xfrm>
          <a:prstGeom prst="ellipse">
            <a:avLst/>
          </a:prstGeom>
          <a:noFill/>
          <a:ln w="28575">
            <a:solidFill>
              <a:srgbClr val="C00000"/>
            </a:solidFill>
          </a:ln>
          <a:effectLst/>
          <a:ex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de-DE" sz="1300" b="1">
              <a:solidFill>
                <a:schemeClr val="bg2"/>
              </a:solidFill>
              <a:latin typeface="Arial Narrow" pitchFamily="34" charset="0"/>
            </a:endParaRPr>
          </a:p>
        </p:txBody>
      </p:sp>
      <p:sp>
        <p:nvSpPr>
          <p:cNvPr id="10" name="Textfeld 9"/>
          <p:cNvSpPr txBox="1"/>
          <p:nvPr/>
        </p:nvSpPr>
        <p:spPr>
          <a:xfrm>
            <a:off x="3943772" y="5455227"/>
            <a:ext cx="5844464" cy="923330"/>
          </a:xfrm>
          <a:prstGeom prst="rect">
            <a:avLst/>
          </a:prstGeom>
          <a:solidFill>
            <a:srgbClr val="C00000"/>
          </a:solidFill>
        </p:spPr>
        <p:txBody>
          <a:bodyPr wrap="square" rtlCol="0">
            <a:spAutoFit/>
          </a:bodyPr>
          <a:lstStyle/>
          <a:p>
            <a:r>
              <a:rPr lang="de-DE" b="1" dirty="0">
                <a:solidFill>
                  <a:schemeClr val="bg1"/>
                </a:solidFill>
              </a:rPr>
              <a:t>Mittels des Button „Einstellungen“, kann diese Stelle hier aufgerufen werden, damit die eigene E-Mail Adresse eingetragen werden kann</a:t>
            </a:r>
          </a:p>
        </p:txBody>
      </p:sp>
      <p:sp>
        <p:nvSpPr>
          <p:cNvPr id="3" name="Pfeil nach links 2"/>
          <p:cNvSpPr/>
          <p:nvPr/>
        </p:nvSpPr>
        <p:spPr>
          <a:xfrm>
            <a:off x="3065318" y="5729372"/>
            <a:ext cx="681448" cy="671428"/>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 name="Textfeld 5"/>
          <p:cNvSpPr txBox="1"/>
          <p:nvPr/>
        </p:nvSpPr>
        <p:spPr>
          <a:xfrm>
            <a:off x="0" y="0"/>
            <a:ext cx="10598727" cy="646331"/>
          </a:xfrm>
          <a:prstGeom prst="rect">
            <a:avLst/>
          </a:prstGeom>
          <a:solidFill>
            <a:srgbClr val="C00000"/>
          </a:solidFill>
        </p:spPr>
        <p:txBody>
          <a:bodyPr wrap="square" rtlCol="0">
            <a:spAutoFit/>
          </a:bodyPr>
          <a:lstStyle/>
          <a:p>
            <a:r>
              <a:rPr lang="de-DE" b="1" dirty="0" smtClean="0">
                <a:solidFill>
                  <a:schemeClr val="bg1"/>
                </a:solidFill>
              </a:rPr>
              <a:t>Besonders wichtig für ÖR 2 (vielfältige Kulturen auf dem Acker) und ÖR 1d (Altgrasstreifen) zur Wahrnehmung der Foto-App !!!!!! – </a:t>
            </a:r>
            <a:r>
              <a:rPr lang="de-DE" b="1" dirty="0">
                <a:solidFill>
                  <a:schemeClr val="bg1"/>
                </a:solidFill>
              </a:rPr>
              <a:t>A</a:t>
            </a:r>
            <a:r>
              <a:rPr lang="de-DE" b="1" dirty="0" smtClean="0">
                <a:solidFill>
                  <a:schemeClr val="bg1"/>
                </a:solidFill>
              </a:rPr>
              <a:t>utomatische </a:t>
            </a:r>
            <a:r>
              <a:rPr lang="de-DE" b="1" dirty="0">
                <a:solidFill>
                  <a:schemeClr val="bg1"/>
                </a:solidFill>
              </a:rPr>
              <a:t>B</a:t>
            </a:r>
            <a:r>
              <a:rPr lang="de-DE" b="1" dirty="0" smtClean="0">
                <a:solidFill>
                  <a:schemeClr val="bg1"/>
                </a:solidFill>
              </a:rPr>
              <a:t>enachrichtigung z.B. für Handy einstellen</a:t>
            </a:r>
            <a:endParaRPr lang="de-DE" b="1" dirty="0">
              <a:solidFill>
                <a:schemeClr val="bg1"/>
              </a:solidFill>
            </a:endParaRPr>
          </a:p>
        </p:txBody>
      </p:sp>
    </p:spTree>
    <p:extLst>
      <p:ext uri="{BB962C8B-B14F-4D97-AF65-F5344CB8AC3E}">
        <p14:creationId xmlns:p14="http://schemas.microsoft.com/office/powerpoint/2010/main" val="24009523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122345" y="1298863"/>
            <a:ext cx="7769802" cy="1077218"/>
          </a:xfrm>
          <a:prstGeom prst="rect">
            <a:avLst/>
          </a:prstGeom>
          <a:solidFill>
            <a:schemeClr val="bg2">
              <a:lumMod val="90000"/>
            </a:schemeClr>
          </a:solidFill>
        </p:spPr>
        <p:txBody>
          <a:bodyPr wrap="square" rtlCol="0">
            <a:spAutoFit/>
          </a:bodyPr>
          <a:lstStyle/>
          <a:p>
            <a:r>
              <a:rPr lang="de-DE" b="1" dirty="0"/>
              <a:t>Information Nr. 2:</a:t>
            </a:r>
            <a:r>
              <a:rPr lang="de-DE" dirty="0"/>
              <a:t> Sie betrifft Grundsätzliches: Für das Vorliegen fünf verschiedener Hauptfruchtarten lässt man sich vom Begriff der </a:t>
            </a:r>
            <a:r>
              <a:rPr lang="de-DE" sz="2800" b="1" dirty="0">
                <a:solidFill>
                  <a:srgbClr val="FF0000"/>
                </a:solidFill>
              </a:rPr>
              <a:t>Gattung </a:t>
            </a:r>
            <a:r>
              <a:rPr lang="de-DE" dirty="0"/>
              <a:t>leiten</a:t>
            </a:r>
            <a:r>
              <a:rPr lang="de-DE" dirty="0" smtClean="0"/>
              <a:t>.</a:t>
            </a:r>
            <a:endParaRPr lang="de-DE" dirty="0"/>
          </a:p>
        </p:txBody>
      </p:sp>
      <p:pic>
        <p:nvPicPr>
          <p:cNvPr id="4098" name="Grafik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345" y="2376081"/>
            <a:ext cx="7769802" cy="44185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951518" y="259773"/>
            <a:ext cx="4239491" cy="646331"/>
          </a:xfrm>
          <a:prstGeom prst="rect">
            <a:avLst/>
          </a:prstGeom>
          <a:solidFill>
            <a:srgbClr val="C00000"/>
          </a:solidFill>
          <a:effectLst>
            <a:outerShdw blurRad="50800" dist="38100" dir="8100000" algn="tr" rotWithShape="0">
              <a:prstClr val="black">
                <a:alpha val="40000"/>
              </a:prstClr>
            </a:outerShdw>
          </a:effectLst>
        </p:spPr>
        <p:txBody>
          <a:bodyPr wrap="square" rtlCol="0">
            <a:spAutoFit/>
          </a:bodyPr>
          <a:lstStyle/>
          <a:p>
            <a:r>
              <a:rPr lang="de-DE" b="1" dirty="0" smtClean="0">
                <a:solidFill>
                  <a:schemeClr val="bg1"/>
                </a:solidFill>
              </a:rPr>
              <a:t>Für </a:t>
            </a:r>
            <a:r>
              <a:rPr lang="de-DE" b="1" u="sng" dirty="0" smtClean="0">
                <a:solidFill>
                  <a:schemeClr val="bg1"/>
                </a:solidFill>
              </a:rPr>
              <a:t>alle </a:t>
            </a:r>
            <a:r>
              <a:rPr lang="de-DE" b="1" dirty="0" smtClean="0">
                <a:solidFill>
                  <a:schemeClr val="bg1"/>
                </a:solidFill>
              </a:rPr>
              <a:t>ÖR-2-Teilnehmer; nicht nur für Gemüsebauern…</a:t>
            </a:r>
            <a:endParaRPr lang="de-DE" b="1" dirty="0">
              <a:solidFill>
                <a:schemeClr val="bg1"/>
              </a:solidFill>
            </a:endParaRPr>
          </a:p>
        </p:txBody>
      </p:sp>
      <p:sp>
        <p:nvSpPr>
          <p:cNvPr id="4" name="Textfeld 3"/>
          <p:cNvSpPr txBox="1"/>
          <p:nvPr/>
        </p:nvSpPr>
        <p:spPr>
          <a:xfrm>
            <a:off x="7002586" y="6080370"/>
            <a:ext cx="164123" cy="369332"/>
          </a:xfrm>
          <a:prstGeom prst="rect">
            <a:avLst/>
          </a:prstGeom>
          <a:noFill/>
        </p:spPr>
        <p:txBody>
          <a:bodyPr wrap="square" rtlCol="0">
            <a:spAutoFit/>
          </a:bodyPr>
          <a:lstStyle/>
          <a:p>
            <a:r>
              <a:rPr lang="de-DE" b="1" dirty="0" smtClean="0">
                <a:solidFill>
                  <a:srgbClr val="FF0000"/>
                </a:solidFill>
                <a:latin typeface="Calibri" panose="020F0502020204030204" pitchFamily="34" charset="0"/>
                <a:cs typeface="Calibri" panose="020F0502020204030204" pitchFamily="34" charset="0"/>
              </a:rPr>
              <a:t>!</a:t>
            </a:r>
            <a:endParaRPr lang="de-DE"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20059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41328" y="1489277"/>
            <a:ext cx="9154391" cy="1477328"/>
          </a:xfrm>
          <a:prstGeom prst="rect">
            <a:avLst/>
          </a:prstGeom>
          <a:solidFill>
            <a:srgbClr val="FFFF99"/>
          </a:solidFill>
          <a:effectLst>
            <a:outerShdw blurRad="63500" sx="102000" sy="102000" algn="ctr" rotWithShape="0">
              <a:prstClr val="black">
                <a:alpha val="40000"/>
              </a:prstClr>
            </a:outerShdw>
          </a:effectLst>
        </p:spPr>
        <p:txBody>
          <a:bodyPr wrap="square" rtlCol="0">
            <a:spAutoFit/>
          </a:bodyPr>
          <a:lstStyle/>
          <a:p>
            <a:r>
              <a:rPr lang="de-DE" b="1" dirty="0"/>
              <a:t>Information Nr. 3:</a:t>
            </a:r>
            <a:r>
              <a:rPr lang="de-DE" dirty="0"/>
              <a:t> Bei der Berücksichtigung von Leguminosen gibt es andere Differenzierungen, insbesondere was den Umgang mit deren Mischkulturen anbelangt.</a:t>
            </a:r>
          </a:p>
          <a:p>
            <a:r>
              <a:rPr lang="de-DE" dirty="0"/>
              <a:t>Ebenfalls neu ist die Bewertung von Mischkulturen mit Mais als Hauptfruchtmais. Für ÖR 2 gilt diese bereits 2025. Mais und </a:t>
            </a:r>
            <a:r>
              <a:rPr lang="de-DE" dirty="0" smtClean="0"/>
              <a:t>z.B. Hirse </a:t>
            </a:r>
            <a:r>
              <a:rPr lang="de-DE" dirty="0"/>
              <a:t>im Mischanbau werden als </a:t>
            </a:r>
            <a:r>
              <a:rPr lang="de-DE" dirty="0" smtClean="0"/>
              <a:t>Mais angerechnet</a:t>
            </a:r>
            <a:r>
              <a:rPr lang="de-DE" dirty="0"/>
              <a:t>.</a:t>
            </a:r>
          </a:p>
          <a:p>
            <a:r>
              <a:rPr lang="de-DE" dirty="0" smtClean="0"/>
              <a:t>Hinsichtlich </a:t>
            </a:r>
            <a:r>
              <a:rPr lang="de-DE" dirty="0"/>
              <a:t>GLÖZ 7 </a:t>
            </a:r>
            <a:r>
              <a:rPr lang="de-DE" dirty="0" smtClean="0"/>
              <a:t>(Fruchtwechselvorgabe) gilt </a:t>
            </a:r>
            <a:r>
              <a:rPr lang="de-DE" dirty="0"/>
              <a:t>diese Änderung erst ab dem Antragsjahr 2026</a:t>
            </a:r>
            <a:r>
              <a:rPr lang="de-DE" dirty="0" smtClean="0"/>
              <a:t>.</a:t>
            </a:r>
            <a:endParaRPr lang="de-DE" dirty="0"/>
          </a:p>
        </p:txBody>
      </p:sp>
      <p:pic>
        <p:nvPicPr>
          <p:cNvPr id="5122" name="Grafik 5"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13" y="3005111"/>
            <a:ext cx="6741560" cy="3811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links 1"/>
          <p:cNvSpPr/>
          <p:nvPr/>
        </p:nvSpPr>
        <p:spPr>
          <a:xfrm>
            <a:off x="8281555" y="4259563"/>
            <a:ext cx="675409" cy="488372"/>
          </a:xfrm>
          <a:prstGeom prst="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9268691" y="4187536"/>
            <a:ext cx="2514600" cy="923330"/>
          </a:xfrm>
          <a:prstGeom prst="rect">
            <a:avLst/>
          </a:prstGeom>
          <a:noFill/>
        </p:spPr>
        <p:txBody>
          <a:bodyPr wrap="square" rtlCol="0">
            <a:spAutoFit/>
          </a:bodyPr>
          <a:lstStyle/>
          <a:p>
            <a:r>
              <a:rPr lang="de-DE" dirty="0" smtClean="0"/>
              <a:t>Neue Unterscheidung bei Mischkulturen von Leguminosen</a:t>
            </a:r>
            <a:endParaRPr lang="de-DE" dirty="0"/>
          </a:p>
        </p:txBody>
      </p:sp>
      <p:sp>
        <p:nvSpPr>
          <p:cNvPr id="5" name="Pfeil nach links 4"/>
          <p:cNvSpPr/>
          <p:nvPr/>
        </p:nvSpPr>
        <p:spPr>
          <a:xfrm>
            <a:off x="8281555" y="5379828"/>
            <a:ext cx="675409" cy="467591"/>
          </a:xfrm>
          <a:prstGeom prst="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9268691" y="5307976"/>
            <a:ext cx="2660072" cy="646331"/>
          </a:xfrm>
          <a:prstGeom prst="rect">
            <a:avLst/>
          </a:prstGeom>
          <a:noFill/>
        </p:spPr>
        <p:txBody>
          <a:bodyPr wrap="square" rtlCol="0">
            <a:spAutoFit/>
          </a:bodyPr>
          <a:lstStyle/>
          <a:p>
            <a:r>
              <a:rPr lang="de-DE" dirty="0" smtClean="0"/>
              <a:t>Trennung in Sommer- und Wintermischkulturen</a:t>
            </a:r>
            <a:endParaRPr lang="de-DE" dirty="0"/>
          </a:p>
        </p:txBody>
      </p:sp>
      <p:sp>
        <p:nvSpPr>
          <p:cNvPr id="7" name="Pfeil nach links 6"/>
          <p:cNvSpPr/>
          <p:nvPr/>
        </p:nvSpPr>
        <p:spPr>
          <a:xfrm>
            <a:off x="8281555" y="6105113"/>
            <a:ext cx="675409" cy="415637"/>
          </a:xfrm>
          <a:prstGeom prst="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9419359" y="6128265"/>
            <a:ext cx="2213264" cy="369332"/>
          </a:xfrm>
          <a:prstGeom prst="rect">
            <a:avLst/>
          </a:prstGeom>
          <a:solidFill>
            <a:schemeClr val="bg1"/>
          </a:solidFill>
          <a:effectLst>
            <a:outerShdw blurRad="50800" dist="38100" dir="18900000" algn="bl" rotWithShape="0">
              <a:prstClr val="black">
                <a:alpha val="40000"/>
              </a:prstClr>
            </a:outerShdw>
          </a:effectLst>
        </p:spPr>
        <p:txBody>
          <a:bodyPr wrap="square" rtlCol="0">
            <a:spAutoFit/>
          </a:bodyPr>
          <a:lstStyle/>
          <a:p>
            <a:r>
              <a:rPr lang="de-DE" b="1" dirty="0" smtClean="0">
                <a:solidFill>
                  <a:srgbClr val="FF0000"/>
                </a:solidFill>
              </a:rPr>
              <a:t>Vorsicht bei Mais</a:t>
            </a:r>
            <a:endParaRPr lang="de-DE" b="1" dirty="0">
              <a:solidFill>
                <a:srgbClr val="FF0000"/>
              </a:solidFill>
            </a:endParaRPr>
          </a:p>
        </p:txBody>
      </p:sp>
    </p:spTree>
    <p:extLst>
      <p:ext uri="{BB962C8B-B14F-4D97-AF65-F5344CB8AC3E}">
        <p14:creationId xmlns:p14="http://schemas.microsoft.com/office/powerpoint/2010/main" val="11198091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59409" y="1328727"/>
            <a:ext cx="9144000" cy="1109111"/>
          </a:xfrm>
        </p:spPr>
        <p:txBody>
          <a:bodyPr>
            <a:normAutofit/>
          </a:bodyPr>
          <a:lstStyle/>
          <a:p>
            <a:r>
              <a:rPr lang="de-DE" sz="3600" dirty="0" smtClean="0">
                <a:solidFill>
                  <a:srgbClr val="FF0000"/>
                </a:solidFill>
              </a:rPr>
              <a:t>Wie codiert man nun den Mais als Mischkultur?</a:t>
            </a:r>
            <a:endParaRPr lang="de-DE" sz="3600" dirty="0">
              <a:solidFill>
                <a:srgbClr val="FF0000"/>
              </a:solidFill>
            </a:endParaRPr>
          </a:p>
        </p:txBody>
      </p:sp>
      <p:sp>
        <p:nvSpPr>
          <p:cNvPr id="2" name="Trapezoid 1"/>
          <p:cNvSpPr/>
          <p:nvPr/>
        </p:nvSpPr>
        <p:spPr>
          <a:xfrm rot="10800000">
            <a:off x="10193477" y="4691274"/>
            <a:ext cx="529937" cy="571500"/>
          </a:xfrm>
          <a:prstGeom prst="trapezoid">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p:nvPr/>
        </p:nvSpPr>
        <p:spPr>
          <a:xfrm>
            <a:off x="10325962" y="5418815"/>
            <a:ext cx="264969" cy="270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1766277" y="2403540"/>
            <a:ext cx="8338862" cy="4212904"/>
          </a:xfrm>
          <a:prstGeom prst="rect">
            <a:avLst/>
          </a:prstGeom>
        </p:spPr>
      </p:pic>
    </p:spTree>
    <p:extLst>
      <p:ext uri="{BB962C8B-B14F-4D97-AF65-F5344CB8AC3E}">
        <p14:creationId xmlns:p14="http://schemas.microsoft.com/office/powerpoint/2010/main" val="38029812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98072" y="1236518"/>
            <a:ext cx="7879773" cy="1136915"/>
          </a:xfrm>
          <a:solidFill>
            <a:schemeClr val="tx2"/>
          </a:solidFill>
          <a:effectLst>
            <a:outerShdw blurRad="50800" dist="38100" dir="5400000" algn="t" rotWithShape="0">
              <a:prstClr val="black">
                <a:alpha val="40000"/>
              </a:prstClr>
            </a:outerShdw>
          </a:effectLst>
        </p:spPr>
        <p:txBody>
          <a:bodyPr>
            <a:normAutofit/>
          </a:bodyPr>
          <a:lstStyle/>
          <a:p>
            <a:r>
              <a:rPr lang="de-DE" sz="2800" dirty="0" smtClean="0"/>
              <a:t>Hier zusammengefasst die Änderungen hinsichtlich ÖR 2 aus der Hinweisbroschüre 2025…</a:t>
            </a:r>
            <a:endParaRPr lang="de-DE" sz="2800" dirty="0"/>
          </a:p>
        </p:txBody>
      </p:sp>
      <p:sp>
        <p:nvSpPr>
          <p:cNvPr id="5" name="Pfeil nach links 4"/>
          <p:cNvSpPr/>
          <p:nvPr/>
        </p:nvSpPr>
        <p:spPr>
          <a:xfrm>
            <a:off x="7134115" y="3358306"/>
            <a:ext cx="1259875" cy="62345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8627120" y="3208368"/>
            <a:ext cx="3013363" cy="923330"/>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r>
              <a:rPr lang="de-DE" dirty="0" smtClean="0"/>
              <a:t>Es wird somit leichter, die Mindestanzahl von Kulturen zu erreichen.</a:t>
            </a:r>
            <a:endParaRPr lang="de-DE" dirty="0"/>
          </a:p>
        </p:txBody>
      </p:sp>
      <p:sp>
        <p:nvSpPr>
          <p:cNvPr id="3" name="Textfeld 2"/>
          <p:cNvSpPr txBox="1"/>
          <p:nvPr/>
        </p:nvSpPr>
        <p:spPr>
          <a:xfrm>
            <a:off x="789353" y="2493110"/>
            <a:ext cx="1473199" cy="4031873"/>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de-DE" sz="1400" b="1" dirty="0"/>
              <a:t>Öko-Regelung 2</a:t>
            </a:r>
            <a:endParaRPr lang="de-DE" sz="1400" dirty="0"/>
          </a:p>
          <a:p>
            <a:r>
              <a:rPr lang="de-DE" sz="1400" dirty="0"/>
              <a:t> </a:t>
            </a:r>
          </a:p>
          <a:p>
            <a:r>
              <a:rPr lang="de-DE" sz="1400" dirty="0"/>
              <a:t> </a:t>
            </a:r>
          </a:p>
          <a:p>
            <a:r>
              <a:rPr lang="de-DE" sz="1400" dirty="0"/>
              <a:t>Definition der Hauptfruchtarten</a:t>
            </a:r>
          </a:p>
          <a:p>
            <a:r>
              <a:rPr lang="de-DE" sz="1400" dirty="0"/>
              <a:t> </a:t>
            </a:r>
          </a:p>
          <a:p>
            <a:r>
              <a:rPr lang="de-DE" sz="1400" dirty="0"/>
              <a:t> </a:t>
            </a:r>
          </a:p>
          <a:p>
            <a:r>
              <a:rPr lang="de-DE" sz="1400" dirty="0"/>
              <a:t> </a:t>
            </a:r>
          </a:p>
          <a:p>
            <a:r>
              <a:rPr lang="de-DE" sz="1400" dirty="0"/>
              <a:t> </a:t>
            </a:r>
            <a:r>
              <a:rPr lang="de-DE" sz="1400" dirty="0" smtClean="0"/>
              <a:t/>
            </a:r>
            <a:br>
              <a:rPr lang="de-DE" sz="1400" dirty="0" smtClean="0"/>
            </a:br>
            <a:r>
              <a:rPr lang="de-DE" sz="1400" dirty="0" smtClean="0"/>
              <a:t>Mischkulturen </a:t>
            </a:r>
            <a:r>
              <a:rPr lang="de-DE" sz="1400" dirty="0"/>
              <a:t>mit Mais</a:t>
            </a:r>
          </a:p>
          <a:p>
            <a:r>
              <a:rPr lang="de-DE" sz="1400" dirty="0"/>
              <a:t> </a:t>
            </a:r>
          </a:p>
          <a:p>
            <a:r>
              <a:rPr lang="de-DE" sz="1400" dirty="0"/>
              <a:t> </a:t>
            </a:r>
          </a:p>
          <a:p>
            <a:r>
              <a:rPr lang="de-DE" sz="1400" dirty="0" err="1" smtClean="0"/>
              <a:t>beetweiser</a:t>
            </a:r>
            <a:r>
              <a:rPr lang="de-DE" sz="1400" dirty="0" smtClean="0"/>
              <a:t> Anbau</a:t>
            </a:r>
            <a:br>
              <a:rPr lang="de-DE" sz="1400" dirty="0" smtClean="0"/>
            </a:br>
            <a:r>
              <a:rPr lang="de-DE" sz="1400" dirty="0" smtClean="0"/>
              <a:t/>
            </a:r>
            <a:br>
              <a:rPr lang="de-DE" sz="1400" dirty="0" smtClean="0"/>
            </a:br>
            <a:endParaRPr lang="de-DE" sz="1400" dirty="0"/>
          </a:p>
          <a:p>
            <a:endParaRPr lang="de-DE" dirty="0"/>
          </a:p>
        </p:txBody>
      </p:sp>
      <p:sp>
        <p:nvSpPr>
          <p:cNvPr id="7" name="Textfeld 6"/>
          <p:cNvSpPr txBox="1"/>
          <p:nvPr/>
        </p:nvSpPr>
        <p:spPr>
          <a:xfrm>
            <a:off x="2379783" y="2540000"/>
            <a:ext cx="4521202" cy="3970318"/>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de-DE" sz="1200" dirty="0"/>
              <a:t>Bei der Definition der Hauptfruchtarten wurden die Definitionen von Leguminosen und sonstigen Mischkulturen angepasst bzw. als eigene Hauptfruchtart aufgenommen:</a:t>
            </a:r>
          </a:p>
          <a:p>
            <a:pPr marL="228600" lvl="0" indent="-228600">
              <a:buFont typeface="+mj-lt"/>
              <a:buAutoNum type="arabicPeriod"/>
            </a:pPr>
            <a:r>
              <a:rPr lang="de-DE" sz="1200" dirty="0"/>
              <a:t>Mischkulturen von feinkörnigen und großkörnigen Leguminosen werden als unterschiedliche Hauptfruchtarten berücksichtigt und nicht mehr nur als eine Hauptfruchtart </a:t>
            </a:r>
            <a:r>
              <a:rPr lang="de-DE" sz="1200" dirty="0" smtClean="0"/>
              <a:t>Leguminosen.</a:t>
            </a:r>
          </a:p>
          <a:p>
            <a:pPr marL="228600" lvl="0" indent="-228600">
              <a:buFont typeface="+mj-lt"/>
              <a:buAutoNum type="arabicPeriod"/>
            </a:pPr>
            <a:r>
              <a:rPr lang="de-DE" sz="1200" dirty="0" smtClean="0"/>
              <a:t>Winter- </a:t>
            </a:r>
            <a:r>
              <a:rPr lang="de-DE" sz="1200" dirty="0"/>
              <a:t>und Sommermischkulturen werden ebenfalls als unterschiedliche Hauptfruchtarten berücksichtigt und nicht mehr nur als Hauptfruchtart sonstige Mischkulturen</a:t>
            </a:r>
            <a:r>
              <a:rPr lang="de-DE" sz="1200" dirty="0" smtClean="0"/>
              <a:t>.</a:t>
            </a:r>
          </a:p>
          <a:p>
            <a:pPr lvl="0"/>
            <a:endParaRPr lang="de-DE" sz="1200" dirty="0"/>
          </a:p>
          <a:p>
            <a:r>
              <a:rPr lang="de-DE" sz="1200" dirty="0"/>
              <a:t>Alle Mischkulturen mit Mais werden aufgrund der üblichen Dominanz von Mais als Hauptfruchtart Mais gewertet und für diese Flächen ist ein </a:t>
            </a:r>
            <a:r>
              <a:rPr lang="de-DE" sz="1200" dirty="0" err="1"/>
              <a:t>Nutzcode</a:t>
            </a:r>
            <a:r>
              <a:rPr lang="de-DE" sz="1200" dirty="0"/>
              <a:t> für Mais auszuwählen (NC 171 oder NC 411</a:t>
            </a:r>
            <a:r>
              <a:rPr lang="de-DE" sz="1200" dirty="0" smtClean="0"/>
              <a:t>).</a:t>
            </a:r>
          </a:p>
          <a:p>
            <a:endParaRPr lang="de-DE" sz="1200" dirty="0"/>
          </a:p>
          <a:p>
            <a:r>
              <a:rPr lang="de-DE" sz="1200" dirty="0"/>
              <a:t>Die Kulturvielfalt des </a:t>
            </a:r>
            <a:r>
              <a:rPr lang="de-DE" sz="1200" dirty="0" err="1"/>
              <a:t>beetweisen</a:t>
            </a:r>
            <a:r>
              <a:rPr lang="de-DE" sz="1200" dirty="0"/>
              <a:t> Anbaus wird besser berücksichtigt. Die Verpflichtung zur Erbringung der mindestens fünf verschiedenen Hauptfruchtarten gilt als erfüllt, wenn auf mindestens 40 Prozent des förderfähigen Ackerlands des Betriebs (Ackerland ohne Brachen) </a:t>
            </a:r>
            <a:r>
              <a:rPr lang="de-DE" sz="1200" dirty="0" err="1"/>
              <a:t>beetweise</a:t>
            </a:r>
            <a:r>
              <a:rPr lang="de-DE" sz="1200" dirty="0"/>
              <a:t> mindestens fünf verschiedene Gemüsekulturen, Küchenkräuter, Heil-, Gewürz- oder Zierpflanzen angebaut werden (Flächen mit den Nutzcodes 610, 650 und 720).</a:t>
            </a:r>
          </a:p>
        </p:txBody>
      </p:sp>
    </p:spTree>
    <p:extLst>
      <p:ext uri="{BB962C8B-B14F-4D97-AF65-F5344CB8AC3E}">
        <p14:creationId xmlns:p14="http://schemas.microsoft.com/office/powerpoint/2010/main" val="8781346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034378" y="1581307"/>
            <a:ext cx="7925906" cy="4906060"/>
          </a:xfrm>
          <a:prstGeom prst="rect">
            <a:avLst/>
          </a:prstGeom>
          <a:ln>
            <a:noFill/>
          </a:ln>
          <a:effectLst>
            <a:outerShdw blurRad="190500" algn="tl" rotWithShape="0">
              <a:srgbClr val="000000">
                <a:alpha val="70000"/>
              </a:srgbClr>
            </a:outerShdw>
          </a:effectLst>
        </p:spPr>
      </p:pic>
      <p:sp>
        <p:nvSpPr>
          <p:cNvPr id="2" name="Textfeld 1"/>
          <p:cNvSpPr txBox="1"/>
          <p:nvPr/>
        </p:nvSpPr>
        <p:spPr>
          <a:xfrm>
            <a:off x="8305179" y="541216"/>
            <a:ext cx="2857500" cy="830997"/>
          </a:xfrm>
          <a:prstGeom prst="rect">
            <a:avLst/>
          </a:prstGeom>
          <a:solidFill>
            <a:srgbClr val="FFFF99"/>
          </a:solidFill>
          <a:effectLst>
            <a:outerShdw blurRad="50800" dist="38100" dir="16200000" rotWithShape="0">
              <a:prstClr val="black">
                <a:alpha val="40000"/>
              </a:prstClr>
            </a:outerShdw>
          </a:effectLst>
        </p:spPr>
        <p:txBody>
          <a:bodyPr wrap="square" rtlCol="0">
            <a:spAutoFit/>
          </a:bodyPr>
          <a:lstStyle/>
          <a:p>
            <a:r>
              <a:rPr lang="de-DE" sz="2400" b="1" dirty="0" smtClean="0">
                <a:solidFill>
                  <a:srgbClr val="C00000"/>
                </a:solidFill>
              </a:rPr>
              <a:t>Probleme bereits im Antragsjahr 2024:</a:t>
            </a:r>
            <a:endParaRPr lang="de-DE" sz="2400" b="1" dirty="0">
              <a:solidFill>
                <a:srgbClr val="C00000"/>
              </a:solidFill>
            </a:endParaRPr>
          </a:p>
        </p:txBody>
      </p:sp>
    </p:spTree>
    <p:extLst>
      <p:ext uri="{BB962C8B-B14F-4D97-AF65-F5344CB8AC3E}">
        <p14:creationId xmlns:p14="http://schemas.microsoft.com/office/powerpoint/2010/main" val="34493115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953490" y="184317"/>
            <a:ext cx="5418773" cy="6542050"/>
          </a:xfrm>
          <a:prstGeom prst="rect">
            <a:avLst/>
          </a:prstGeom>
          <a:ln>
            <a:noFill/>
          </a:ln>
          <a:effectLst>
            <a:outerShdw blurRad="190500" algn="tl" rotWithShape="0">
              <a:srgbClr val="000000">
                <a:alpha val="70000"/>
              </a:srgbClr>
            </a:outerShdw>
          </a:effectLst>
        </p:spPr>
      </p:pic>
      <p:cxnSp>
        <p:nvCxnSpPr>
          <p:cNvPr id="3" name="Gerader Verbinder 2"/>
          <p:cNvCxnSpPr/>
          <p:nvPr/>
        </p:nvCxnSpPr>
        <p:spPr>
          <a:xfrm>
            <a:off x="3195205" y="989711"/>
            <a:ext cx="346017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4925291" y="2670464"/>
            <a:ext cx="2265218" cy="10391"/>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rapezoid 6"/>
          <p:cNvSpPr/>
          <p:nvPr/>
        </p:nvSpPr>
        <p:spPr>
          <a:xfrm rot="10800000">
            <a:off x="9045597" y="2822297"/>
            <a:ext cx="550718" cy="696190"/>
          </a:xfrm>
          <a:prstGeom prst="trapezoid">
            <a:avLst/>
          </a:prstGeom>
          <a:effectLst>
            <a:outerShdw blurRad="50800" dist="38100" dir="10800000" algn="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Ellipse 7"/>
          <p:cNvSpPr/>
          <p:nvPr/>
        </p:nvSpPr>
        <p:spPr>
          <a:xfrm>
            <a:off x="9180679" y="3775541"/>
            <a:ext cx="280554" cy="23899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66717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51443" y="1215417"/>
            <a:ext cx="8085333" cy="5497110"/>
          </a:xfrm>
          <a:prstGeom prst="rect">
            <a:avLst/>
          </a:prstGeom>
          <a:ln>
            <a:noFill/>
          </a:ln>
          <a:effectLst>
            <a:outerShdw blurRad="190500" algn="tl" rotWithShape="0">
              <a:srgbClr val="000000">
                <a:alpha val="70000"/>
              </a:srgbClr>
            </a:outerShdw>
          </a:effectLst>
        </p:spPr>
      </p:pic>
      <p:sp>
        <p:nvSpPr>
          <p:cNvPr id="3" name="Pfeil nach links 2"/>
          <p:cNvSpPr/>
          <p:nvPr/>
        </p:nvSpPr>
        <p:spPr>
          <a:xfrm>
            <a:off x="7865918" y="4603173"/>
            <a:ext cx="1007918" cy="1163782"/>
          </a:xfrm>
          <a:prstGeom prst="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9331036" y="4696691"/>
            <a:ext cx="2400300" cy="1200329"/>
          </a:xfrm>
          <a:prstGeom prst="rect">
            <a:avLst/>
          </a:prstGeom>
          <a:solidFill>
            <a:schemeClr val="accent2">
              <a:lumMod val="60000"/>
              <a:lumOff val="40000"/>
            </a:schemeClr>
          </a:solidFill>
          <a:effectLst>
            <a:outerShdw blurRad="50800" dist="38100" algn="l" rotWithShape="0">
              <a:prstClr val="black">
                <a:alpha val="40000"/>
              </a:prstClr>
            </a:outerShdw>
          </a:effectLst>
        </p:spPr>
        <p:txBody>
          <a:bodyPr wrap="square" rtlCol="0">
            <a:spAutoFit/>
          </a:bodyPr>
          <a:lstStyle/>
          <a:p>
            <a:r>
              <a:rPr lang="de-DE" dirty="0" smtClean="0"/>
              <a:t>Das gilt für Betriebe im Ökologischen Landbau, da keine Produktion erfolgte</a:t>
            </a:r>
            <a:endParaRPr lang="de-DE" dirty="0"/>
          </a:p>
        </p:txBody>
      </p:sp>
    </p:spTree>
    <p:extLst>
      <p:ext uri="{BB962C8B-B14F-4D97-AF65-F5344CB8AC3E}">
        <p14:creationId xmlns:p14="http://schemas.microsoft.com/office/powerpoint/2010/main" val="36649867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id:image004.png@01DB9352.9CC09630"/>
          <p:cNvPicPr/>
          <p:nvPr/>
        </p:nvPicPr>
        <p:blipFill>
          <a:blip r:embed="rId2">
            <a:extLst>
              <a:ext uri="{28A0092B-C50C-407E-A947-70E740481C1C}">
                <a14:useLocalDpi xmlns:a14="http://schemas.microsoft.com/office/drawing/2010/main" val="0"/>
              </a:ext>
            </a:extLst>
          </a:blip>
          <a:srcRect/>
          <a:stretch>
            <a:fillRect/>
          </a:stretch>
        </p:blipFill>
        <p:spPr bwMode="auto">
          <a:xfrm>
            <a:off x="1742831" y="1203569"/>
            <a:ext cx="9525244" cy="51638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61807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064387" y="1532604"/>
            <a:ext cx="8931859" cy="46129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2872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714417" y="4208320"/>
            <a:ext cx="8321017" cy="1565208"/>
          </a:xfrm>
          <a:prstGeom prst="rect">
            <a:avLst/>
          </a:prstGeom>
          <a:ln>
            <a:noFill/>
          </a:ln>
          <a:effectLst>
            <a:outerShdw blurRad="190500" algn="tl" rotWithShape="0">
              <a:srgbClr val="000000">
                <a:alpha val="70000"/>
              </a:srgbClr>
            </a:outerShdw>
          </a:effectLst>
        </p:spPr>
      </p:pic>
      <p:sp>
        <p:nvSpPr>
          <p:cNvPr id="2" name="Textfeld 1"/>
          <p:cNvSpPr txBox="1"/>
          <p:nvPr/>
        </p:nvSpPr>
        <p:spPr>
          <a:xfrm>
            <a:off x="6752492" y="1438331"/>
            <a:ext cx="3955063" cy="1477328"/>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sz="2400" b="1" dirty="0" smtClean="0"/>
              <a:t>Erste Säule für </a:t>
            </a:r>
            <a:r>
              <a:rPr lang="de-DE" sz="2400" b="1" dirty="0" smtClean="0">
                <a:solidFill>
                  <a:srgbClr val="C00000"/>
                </a:solidFill>
              </a:rPr>
              <a:t>2024 </a:t>
            </a:r>
            <a:r>
              <a:rPr lang="de-DE" sz="2400" b="1" dirty="0" smtClean="0"/>
              <a:t>im Landkreis Havelland </a:t>
            </a:r>
            <a:r>
              <a:rPr lang="de-DE" dirty="0" smtClean="0"/>
              <a:t>(Stand 23.12.2024 bewilligte Anträge): </a:t>
            </a:r>
          </a:p>
          <a:p>
            <a:r>
              <a:rPr lang="de-DE" sz="2400" b="1" dirty="0" smtClean="0"/>
              <a:t>26.460.887,95 €</a:t>
            </a:r>
            <a:endParaRPr lang="de-DE" sz="2400" b="1" dirty="0"/>
          </a:p>
        </p:txBody>
      </p:sp>
      <p:sp>
        <p:nvSpPr>
          <p:cNvPr id="6" name="Pfeil nach links, rechts und oben 5"/>
          <p:cNvSpPr/>
          <p:nvPr/>
        </p:nvSpPr>
        <p:spPr>
          <a:xfrm>
            <a:off x="7378525" y="2915659"/>
            <a:ext cx="634701" cy="1814407"/>
          </a:xfrm>
          <a:prstGeom prst="leftRigh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 name="Textfeld 3"/>
          <p:cNvSpPr txBox="1"/>
          <p:nvPr/>
        </p:nvSpPr>
        <p:spPr>
          <a:xfrm>
            <a:off x="1700110" y="2255145"/>
            <a:ext cx="4700688" cy="1200329"/>
          </a:xfrm>
          <a:prstGeom prst="rect">
            <a:avLst/>
          </a:prstGeom>
          <a:noFill/>
        </p:spPr>
        <p:txBody>
          <a:bodyPr wrap="square" rtlCol="0">
            <a:spAutoFit/>
          </a:bodyPr>
          <a:lstStyle/>
          <a:p>
            <a:r>
              <a:rPr lang="de-DE" sz="1200" dirty="0" smtClean="0"/>
              <a:t>Vergleich zwischen den Antragsjahren 2022 (Stand vor der Änderung der Gemeinsamen Agrarpolitik) mit den Jahren 2023 und 2024 (als erstes und zweites Jahr der Umsetzung des Nationalen Strategieplans):</a:t>
            </a:r>
          </a:p>
          <a:p>
            <a:r>
              <a:rPr lang="de-DE" sz="1200" dirty="0" smtClean="0"/>
              <a:t>(Anmerkung: Die Antragsbearbeitung der Maßnahmen der 2.Säule der </a:t>
            </a:r>
          </a:p>
          <a:p>
            <a:r>
              <a:rPr lang="de-DE" sz="1200" dirty="0" smtClean="0"/>
              <a:t>GAP 2024 dauert gegenwärtig noch an und ist deshalb hier noch </a:t>
            </a:r>
          </a:p>
          <a:p>
            <a:r>
              <a:rPr lang="de-DE" sz="1200" dirty="0" smtClean="0"/>
              <a:t>ausgeklammert)</a:t>
            </a:r>
            <a:endParaRPr lang="de-DE" sz="1200" dirty="0"/>
          </a:p>
        </p:txBody>
      </p:sp>
      <p:sp>
        <p:nvSpPr>
          <p:cNvPr id="5" name="Textfeld 4"/>
          <p:cNvSpPr txBox="1"/>
          <p:nvPr/>
        </p:nvSpPr>
        <p:spPr>
          <a:xfrm>
            <a:off x="3430954" y="148492"/>
            <a:ext cx="5220677" cy="369332"/>
          </a:xfrm>
          <a:prstGeom prst="rect">
            <a:avLst/>
          </a:prstGeom>
          <a:noFill/>
        </p:spPr>
        <p:txBody>
          <a:bodyPr wrap="square" rtlCol="0">
            <a:spAutoFit/>
          </a:bodyPr>
          <a:lstStyle/>
          <a:p>
            <a:r>
              <a:rPr lang="de-DE" b="1" dirty="0" smtClean="0">
                <a:solidFill>
                  <a:srgbClr val="00B0F0"/>
                </a:solidFill>
              </a:rPr>
              <a:t>Tatsächliche Zahlungen per 23.12.2024:</a:t>
            </a:r>
            <a:endParaRPr lang="de-DE" b="1" dirty="0">
              <a:solidFill>
                <a:srgbClr val="00B0F0"/>
              </a:solidFill>
            </a:endParaRPr>
          </a:p>
        </p:txBody>
      </p:sp>
    </p:spTree>
    <p:extLst>
      <p:ext uri="{BB962C8B-B14F-4D97-AF65-F5344CB8AC3E}">
        <p14:creationId xmlns:p14="http://schemas.microsoft.com/office/powerpoint/2010/main" val="945565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b="1954"/>
          <a:stretch/>
        </p:blipFill>
        <p:spPr>
          <a:xfrm>
            <a:off x="6199668" y="93784"/>
            <a:ext cx="5044966" cy="6697785"/>
          </a:xfrm>
          <a:prstGeom prst="rect">
            <a:avLst/>
          </a:prstGeom>
          <a:ln>
            <a:noFill/>
          </a:ln>
          <a:effectLst>
            <a:outerShdw blurRad="190500" algn="tl" rotWithShape="0">
              <a:srgbClr val="000000">
                <a:alpha val="70000"/>
              </a:srgbClr>
            </a:outerShdw>
          </a:effectLst>
        </p:spPr>
      </p:pic>
      <p:pic>
        <p:nvPicPr>
          <p:cNvPr id="3" name="Grafik 2"/>
          <p:cNvPicPr>
            <a:picLocks noChangeAspect="1"/>
          </p:cNvPicPr>
          <p:nvPr/>
        </p:nvPicPr>
        <p:blipFill rotWithShape="1">
          <a:blip r:embed="rId3"/>
          <a:srcRect t="2500"/>
          <a:stretch/>
        </p:blipFill>
        <p:spPr>
          <a:xfrm>
            <a:off x="1866960" y="0"/>
            <a:ext cx="4301587" cy="2438399"/>
          </a:xfrm>
          <a:prstGeom prst="rect">
            <a:avLst/>
          </a:prstGeom>
          <a:ln>
            <a:noFill/>
          </a:ln>
          <a:effectLst>
            <a:outerShdw blurRad="190500" algn="tl" rotWithShape="0">
              <a:srgbClr val="000000">
                <a:alpha val="70000"/>
              </a:srgbClr>
            </a:outerShdw>
          </a:effectLst>
        </p:spPr>
      </p:pic>
      <p:pic>
        <p:nvPicPr>
          <p:cNvPr id="4" name="Grafik 3"/>
          <p:cNvPicPr>
            <a:picLocks noChangeAspect="1"/>
          </p:cNvPicPr>
          <p:nvPr/>
        </p:nvPicPr>
        <p:blipFill rotWithShape="1">
          <a:blip r:embed="rId4"/>
          <a:srcRect r="2909"/>
          <a:stretch/>
        </p:blipFill>
        <p:spPr>
          <a:xfrm>
            <a:off x="1866960" y="2540151"/>
            <a:ext cx="4307194" cy="4252014"/>
          </a:xfrm>
          <a:prstGeom prst="rect">
            <a:avLst/>
          </a:prstGeom>
          <a:ln>
            <a:noFill/>
          </a:ln>
          <a:effectLst>
            <a:outerShdw blurRad="190500" algn="tl" rotWithShape="0">
              <a:srgbClr val="000000">
                <a:alpha val="70000"/>
              </a:srgbClr>
            </a:outerShdw>
          </a:effectLst>
        </p:spPr>
      </p:pic>
      <p:cxnSp>
        <p:nvCxnSpPr>
          <p:cNvPr id="6" name="Gerader Verbinder 5"/>
          <p:cNvCxnSpPr/>
          <p:nvPr/>
        </p:nvCxnSpPr>
        <p:spPr>
          <a:xfrm flipV="1">
            <a:off x="3584864" y="1026941"/>
            <a:ext cx="1421476" cy="4156"/>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3408218" y="6457950"/>
            <a:ext cx="2272492" cy="12469"/>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58639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id:image005.png@01DB9353.10DD0350"/>
          <p:cNvPicPr/>
          <p:nvPr/>
        </p:nvPicPr>
        <p:blipFill>
          <a:blip r:embed="rId2">
            <a:extLst>
              <a:ext uri="{28A0092B-C50C-407E-A947-70E740481C1C}">
                <a14:useLocalDpi xmlns:a14="http://schemas.microsoft.com/office/drawing/2010/main" val="0"/>
              </a:ext>
            </a:extLst>
          </a:blip>
          <a:srcRect/>
          <a:stretch>
            <a:fillRect/>
          </a:stretch>
        </p:blipFill>
        <p:spPr bwMode="auto">
          <a:xfrm>
            <a:off x="1977292" y="1344245"/>
            <a:ext cx="9300308" cy="50089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65350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48493" y="2351226"/>
            <a:ext cx="8915956" cy="4318428"/>
          </a:xfrm>
          <a:prstGeom prst="rect">
            <a:avLst/>
          </a:prstGeom>
        </p:spPr>
      </p:pic>
      <p:sp>
        <p:nvSpPr>
          <p:cNvPr id="6" name="Textfeld 5"/>
          <p:cNvSpPr txBox="1"/>
          <p:nvPr/>
        </p:nvSpPr>
        <p:spPr>
          <a:xfrm>
            <a:off x="2399323" y="1305169"/>
            <a:ext cx="7487139" cy="923330"/>
          </a:xfrm>
          <a:prstGeom prst="rect">
            <a:avLst/>
          </a:prstGeom>
          <a:solidFill>
            <a:srgbClr val="FFFF99"/>
          </a:solidFill>
        </p:spPr>
        <p:txBody>
          <a:bodyPr wrap="square" rtlCol="0">
            <a:spAutoFit/>
          </a:bodyPr>
          <a:lstStyle/>
          <a:p>
            <a:r>
              <a:rPr lang="de-DE" dirty="0" smtClean="0"/>
              <a:t>Für die Zukunft vorsorgen / Erkennen, wo und wann DGL entstehen könnte / Bei Wiederherstellung von Ackerland ist keine ÖR-4-Teilhabe möglich </a:t>
            </a:r>
            <a:r>
              <a:rPr lang="de-DE" dirty="0" smtClean="0">
                <a:sym typeface="Wingdings" panose="05000000000000000000" pitchFamily="2" charset="2"/>
              </a:rPr>
              <a:t> über die Legende sind das Antragsjahr und das </a:t>
            </a:r>
            <a:r>
              <a:rPr lang="de-DE" dirty="0" err="1" smtClean="0">
                <a:sym typeface="Wingdings" panose="05000000000000000000" pitchFamily="2" charset="2"/>
              </a:rPr>
              <a:t>Zähljahr</a:t>
            </a:r>
            <a:r>
              <a:rPr lang="de-DE" dirty="0" smtClean="0">
                <a:sym typeface="Wingdings" panose="05000000000000000000" pitchFamily="2" charset="2"/>
              </a:rPr>
              <a:t> (1 – 5) abrufbar </a:t>
            </a:r>
            <a:endParaRPr lang="de-DE" dirty="0"/>
          </a:p>
        </p:txBody>
      </p:sp>
    </p:spTree>
    <p:extLst>
      <p:ext uri="{BB962C8B-B14F-4D97-AF65-F5344CB8AC3E}">
        <p14:creationId xmlns:p14="http://schemas.microsoft.com/office/powerpoint/2010/main" val="2429969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469662" y="1475646"/>
            <a:ext cx="7304771" cy="4749307"/>
          </a:xfrm>
          <a:prstGeom prst="rect">
            <a:avLst/>
          </a:prstGeom>
        </p:spPr>
      </p:pic>
      <p:sp>
        <p:nvSpPr>
          <p:cNvPr id="5" name="Textfeld 4"/>
          <p:cNvSpPr txBox="1"/>
          <p:nvPr/>
        </p:nvSpPr>
        <p:spPr>
          <a:xfrm>
            <a:off x="8612554" y="343877"/>
            <a:ext cx="2071077" cy="646331"/>
          </a:xfrm>
          <a:prstGeom prst="rect">
            <a:avLst/>
          </a:prstGeom>
          <a:solidFill>
            <a:srgbClr val="FFFF99"/>
          </a:solidFill>
        </p:spPr>
        <p:txBody>
          <a:bodyPr wrap="square" rtlCol="0">
            <a:spAutoFit/>
          </a:bodyPr>
          <a:lstStyle/>
          <a:p>
            <a:r>
              <a:rPr lang="de-DE" dirty="0" smtClean="0"/>
              <a:t>Ein Beispiel aus 2024</a:t>
            </a:r>
            <a:endParaRPr lang="de-DE" dirty="0"/>
          </a:p>
        </p:txBody>
      </p:sp>
    </p:spTree>
    <p:extLst>
      <p:ext uri="{BB962C8B-B14F-4D97-AF65-F5344CB8AC3E}">
        <p14:creationId xmlns:p14="http://schemas.microsoft.com/office/powerpoint/2010/main" val="13195504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id:image006.png@01DB9353.190DB920"/>
          <p:cNvPicPr/>
          <p:nvPr/>
        </p:nvPicPr>
        <p:blipFill>
          <a:blip r:embed="rId2">
            <a:extLst>
              <a:ext uri="{28A0092B-C50C-407E-A947-70E740481C1C}">
                <a14:useLocalDpi xmlns:a14="http://schemas.microsoft.com/office/drawing/2010/main" val="0"/>
              </a:ext>
            </a:extLst>
          </a:blip>
          <a:srcRect/>
          <a:stretch>
            <a:fillRect/>
          </a:stretch>
        </p:blipFill>
        <p:spPr bwMode="auto">
          <a:xfrm>
            <a:off x="2391506" y="1430215"/>
            <a:ext cx="8872171" cy="5137394"/>
          </a:xfrm>
          <a:prstGeom prst="rect">
            <a:avLst/>
          </a:prstGeom>
          <a:ln>
            <a:noFill/>
          </a:ln>
          <a:effectLst>
            <a:outerShdw blurRad="190500" algn="tl" rotWithShape="0">
              <a:srgbClr val="000000">
                <a:alpha val="70000"/>
              </a:srgbClr>
            </a:outerShdw>
          </a:effectLst>
        </p:spPr>
      </p:pic>
      <p:sp>
        <p:nvSpPr>
          <p:cNvPr id="2" name="Textfeld 1"/>
          <p:cNvSpPr txBox="1"/>
          <p:nvPr/>
        </p:nvSpPr>
        <p:spPr>
          <a:xfrm>
            <a:off x="2540852" y="4196862"/>
            <a:ext cx="8573477" cy="2308324"/>
          </a:xfrm>
          <a:prstGeom prst="rect">
            <a:avLst/>
          </a:prstGeom>
          <a:solidFill>
            <a:schemeClr val="bg2"/>
          </a:solidFill>
        </p:spPr>
        <p:txBody>
          <a:bodyPr wrap="square" rtlCol="0">
            <a:spAutoFit/>
          </a:bodyPr>
          <a:lstStyle/>
          <a:p>
            <a:r>
              <a:rPr lang="de-DE" dirty="0" smtClean="0"/>
              <a:t>Als </a:t>
            </a:r>
            <a:r>
              <a:rPr lang="de-DE" dirty="0"/>
              <a:t>Mutterschaf oder -ziege kann ein weibliches Tier angesehen werden, das die </a:t>
            </a:r>
            <a:r>
              <a:rPr lang="de-DE" b="1" dirty="0"/>
              <a:t>Zuchtreife erreicht hat und erfolgreich belegt werden kann</a:t>
            </a:r>
            <a:r>
              <a:rPr lang="de-DE" dirty="0"/>
              <a:t>, was üblicherweise ab dem Alter von 10 Monaten der Fall ist. Die </a:t>
            </a:r>
            <a:r>
              <a:rPr lang="de-DE" b="1" dirty="0"/>
              <a:t>Eigenschaft Mutterschaf </a:t>
            </a:r>
            <a:r>
              <a:rPr lang="de-DE" dirty="0"/>
              <a:t>muss für die Zahlung für Mutterschafe und -ziegen bei Beginn des Haltungszeitraums gegeben sein. Das bedeutet, das Tier muss nicht zum 01. Januar, sondern </a:t>
            </a:r>
            <a:r>
              <a:rPr lang="de-DE" b="1" dirty="0"/>
              <a:t>zu Beginn des Haltungszeitraums </a:t>
            </a:r>
            <a:r>
              <a:rPr lang="de-DE" dirty="0"/>
              <a:t>(15.5.) mind. ca. 10 Monate alt sein. Das angemessene Alter für die Belegung von mind. 10 Monaten ist allerdings eher eine Art Durchschnittswert und kann je nach Rasse und auch dort je Individuum variieren.</a:t>
            </a:r>
          </a:p>
        </p:txBody>
      </p:sp>
    </p:spTree>
    <p:extLst>
      <p:ext uri="{BB962C8B-B14F-4D97-AF65-F5344CB8AC3E}">
        <p14:creationId xmlns:p14="http://schemas.microsoft.com/office/powerpoint/2010/main" val="19981234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id:image007.png@01DB9353.2D213040"/>
          <p:cNvPicPr/>
          <p:nvPr/>
        </p:nvPicPr>
        <p:blipFill>
          <a:blip r:embed="rId2">
            <a:extLst>
              <a:ext uri="{28A0092B-C50C-407E-A947-70E740481C1C}">
                <a14:useLocalDpi xmlns:a14="http://schemas.microsoft.com/office/drawing/2010/main" val="0"/>
              </a:ext>
            </a:extLst>
          </a:blip>
          <a:srcRect/>
          <a:stretch>
            <a:fillRect/>
          </a:stretch>
        </p:blipFill>
        <p:spPr bwMode="auto">
          <a:xfrm>
            <a:off x="1883508" y="1602154"/>
            <a:ext cx="9292125" cy="50666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18853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985109" y="1359877"/>
            <a:ext cx="5337906" cy="743782"/>
          </a:xfrm>
          <a:solidFill>
            <a:schemeClr val="accent3">
              <a:lumMod val="20000"/>
              <a:lumOff val="80000"/>
            </a:schemeClr>
          </a:solidFill>
          <a:effectLst>
            <a:outerShdw blurRad="50800" dist="38100" dir="2700000" algn="tl" rotWithShape="0">
              <a:prstClr val="black">
                <a:alpha val="40000"/>
              </a:prstClr>
            </a:outerShdw>
          </a:effectLst>
        </p:spPr>
        <p:txBody>
          <a:bodyPr>
            <a:noAutofit/>
          </a:bodyPr>
          <a:lstStyle/>
          <a:p>
            <a:r>
              <a:rPr lang="de-DE" dirty="0" smtClean="0">
                <a:solidFill>
                  <a:srgbClr val="0070C0"/>
                </a:solidFill>
              </a:rPr>
              <a:t>Kennarten auf dem Grünland - Öko-Regelung 5</a:t>
            </a:r>
            <a:endParaRPr lang="de-DE" dirty="0">
              <a:solidFill>
                <a:srgbClr val="0070C0"/>
              </a:solidFill>
            </a:endParaRPr>
          </a:p>
        </p:txBody>
      </p:sp>
      <p:pic>
        <p:nvPicPr>
          <p:cNvPr id="1026" name="Grafik 6"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108" y="2103659"/>
            <a:ext cx="6357815" cy="4680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rapezoid 3"/>
          <p:cNvSpPr/>
          <p:nvPr/>
        </p:nvSpPr>
        <p:spPr>
          <a:xfrm rot="10800000">
            <a:off x="6478954" y="5830277"/>
            <a:ext cx="203200" cy="250092"/>
          </a:xfrm>
          <a:prstGeom prst="trapezoi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Ellipse 4"/>
          <p:cNvSpPr/>
          <p:nvPr/>
        </p:nvSpPr>
        <p:spPr>
          <a:xfrm>
            <a:off x="6471139" y="6142892"/>
            <a:ext cx="211016" cy="1563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443004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4000" dirty="0" smtClean="0"/>
              <a:t>Wir setzen nun fort mit Änderungen bei den Anforderungen an den </a:t>
            </a:r>
            <a:r>
              <a:rPr lang="de-DE" sz="4000" dirty="0" smtClean="0">
                <a:solidFill>
                  <a:srgbClr val="FF0000"/>
                </a:solidFill>
              </a:rPr>
              <a:t>G</a:t>
            </a:r>
            <a:r>
              <a:rPr lang="de-DE" sz="4000" dirty="0" smtClean="0"/>
              <a:t>uten </a:t>
            </a:r>
            <a:r>
              <a:rPr lang="de-DE" sz="4000" dirty="0" smtClean="0">
                <a:solidFill>
                  <a:srgbClr val="FF0000"/>
                </a:solidFill>
              </a:rPr>
              <a:t>l</a:t>
            </a:r>
            <a:r>
              <a:rPr lang="de-DE" sz="4000" dirty="0" smtClean="0"/>
              <a:t>andwirtschaftlichen und </a:t>
            </a:r>
            <a:r>
              <a:rPr lang="de-DE" sz="4000" dirty="0" smtClean="0">
                <a:solidFill>
                  <a:srgbClr val="FF0000"/>
                </a:solidFill>
              </a:rPr>
              <a:t>Ö</a:t>
            </a:r>
            <a:r>
              <a:rPr lang="de-DE" sz="4000" dirty="0" smtClean="0"/>
              <a:t>kologischen </a:t>
            </a:r>
            <a:r>
              <a:rPr lang="de-DE" sz="4000" dirty="0" smtClean="0">
                <a:solidFill>
                  <a:srgbClr val="FF0000"/>
                </a:solidFill>
              </a:rPr>
              <a:t>Z</a:t>
            </a:r>
            <a:r>
              <a:rPr lang="de-DE" sz="4000" dirty="0" smtClean="0"/>
              <a:t>ustand</a:t>
            </a:r>
            <a:endParaRPr lang="de-DE" sz="4000" dirty="0"/>
          </a:p>
        </p:txBody>
      </p:sp>
      <p:sp>
        <p:nvSpPr>
          <p:cNvPr id="3" name="Untertitel 2"/>
          <p:cNvSpPr>
            <a:spLocks noGrp="1"/>
          </p:cNvSpPr>
          <p:nvPr>
            <p:ph type="subTitle" idx="1"/>
          </p:nvPr>
        </p:nvSpPr>
        <p:spPr/>
        <p:txBody>
          <a:bodyPr>
            <a:normAutofit/>
          </a:bodyPr>
          <a:lstStyle/>
          <a:p>
            <a:r>
              <a:rPr lang="de-DE" sz="5400" b="1" dirty="0" smtClean="0">
                <a:solidFill>
                  <a:srgbClr val="0070C0"/>
                </a:solidFill>
              </a:rPr>
              <a:t>GLÖZ</a:t>
            </a:r>
            <a:endParaRPr lang="de-DE" sz="5400" b="1" dirty="0">
              <a:solidFill>
                <a:srgbClr val="0070C0"/>
              </a:solidFill>
            </a:endParaRPr>
          </a:p>
        </p:txBody>
      </p:sp>
    </p:spTree>
    <p:extLst>
      <p:ext uri="{BB962C8B-B14F-4D97-AF65-F5344CB8AC3E}">
        <p14:creationId xmlns:p14="http://schemas.microsoft.com/office/powerpoint/2010/main" val="36709204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endParaRPr lang="de-DE"/>
          </a:p>
        </p:txBody>
      </p:sp>
      <p:pic>
        <p:nvPicPr>
          <p:cNvPr id="4" name="Grafik 3"/>
          <p:cNvPicPr>
            <a:picLocks noChangeAspect="1"/>
          </p:cNvPicPr>
          <p:nvPr/>
        </p:nvPicPr>
        <p:blipFill>
          <a:blip r:embed="rId2"/>
          <a:stretch>
            <a:fillRect/>
          </a:stretch>
        </p:blipFill>
        <p:spPr>
          <a:xfrm>
            <a:off x="2316041" y="1465117"/>
            <a:ext cx="8571311" cy="4746435"/>
          </a:xfrm>
          <a:prstGeom prst="rect">
            <a:avLst/>
          </a:prstGeom>
          <a:ln>
            <a:noFill/>
          </a:ln>
          <a:effectLst>
            <a:outerShdw blurRad="190500" algn="tl" rotWithShape="0">
              <a:srgbClr val="000000">
                <a:alpha val="70000"/>
              </a:srgbClr>
            </a:outerShdw>
          </a:effectLst>
        </p:spPr>
      </p:pic>
      <p:cxnSp>
        <p:nvCxnSpPr>
          <p:cNvPr id="5" name="Gerader Verbinder 4"/>
          <p:cNvCxnSpPr/>
          <p:nvPr/>
        </p:nvCxnSpPr>
        <p:spPr>
          <a:xfrm flipV="1">
            <a:off x="5025292" y="4024923"/>
            <a:ext cx="1563077" cy="15631"/>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384376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851044" y="838796"/>
            <a:ext cx="10069330" cy="5668166"/>
          </a:xfrm>
          <a:prstGeom prst="rect">
            <a:avLst/>
          </a:prstGeom>
          <a:ln>
            <a:noFill/>
          </a:ln>
          <a:effectLst>
            <a:outerShdw blurRad="190500" algn="tl" rotWithShape="0">
              <a:srgbClr val="000000">
                <a:alpha val="70000"/>
              </a:srgbClr>
            </a:outerShdw>
          </a:effectLst>
        </p:spPr>
      </p:pic>
      <p:cxnSp>
        <p:nvCxnSpPr>
          <p:cNvPr id="3" name="Gerader Verbinder 2"/>
          <p:cNvCxnSpPr/>
          <p:nvPr/>
        </p:nvCxnSpPr>
        <p:spPr>
          <a:xfrm>
            <a:off x="5955323" y="4368800"/>
            <a:ext cx="5470769"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614774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2.1"/>
</p:tagLst>
</file>

<file path=ppt/tags/tag12.xml><?xml version="1.0" encoding="utf-8"?>
<p:tagLst xmlns:a="http://schemas.openxmlformats.org/drawingml/2006/main" xmlns:r="http://schemas.openxmlformats.org/officeDocument/2006/relationships" xmlns:p="http://schemas.openxmlformats.org/presentationml/2006/main">
  <p:tag name="TIMING" val="|2.1"/>
</p:tagLst>
</file>

<file path=ppt/tags/tag13.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ags/tag6.xml><?xml version="1.0" encoding="utf-8"?>
<p:tagLst xmlns:a="http://schemas.openxmlformats.org/drawingml/2006/main" xmlns:r="http://schemas.openxmlformats.org/officeDocument/2006/relationships" xmlns:p="http://schemas.openxmlformats.org/presentationml/2006/main">
  <p:tag name="TIMING" val="|2.1"/>
</p:tagLst>
</file>

<file path=ppt/tags/tag7.xml><?xml version="1.0" encoding="utf-8"?>
<p:tagLst xmlns:a="http://schemas.openxmlformats.org/drawingml/2006/main" xmlns:r="http://schemas.openxmlformats.org/officeDocument/2006/relationships" xmlns:p="http://schemas.openxmlformats.org/presentationml/2006/main">
  <p:tag name="TIMING" val="|2.1"/>
</p:tagLst>
</file>

<file path=ppt/tags/tag8.xml><?xml version="1.0" encoding="utf-8"?>
<p:tagLst xmlns:a="http://schemas.openxmlformats.org/drawingml/2006/main" xmlns:r="http://schemas.openxmlformats.org/officeDocument/2006/relationships" xmlns:p="http://schemas.openxmlformats.org/presentationml/2006/main">
  <p:tag name="TIMING" val="|2.1"/>
</p:tagLst>
</file>

<file path=ppt/tags/tag9.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VL - Umwelt und Landwirtschaft">
  <a:themeElements>
    <a:clrScheme name="HVL">
      <a:dk1>
        <a:srgbClr val="000000"/>
      </a:dk1>
      <a:lt1>
        <a:srgbClr val="FFFFFF"/>
      </a:lt1>
      <a:dk2>
        <a:srgbClr val="004974"/>
      </a:dk2>
      <a:lt2>
        <a:srgbClr val="E7E6E6"/>
      </a:lt2>
      <a:accent1>
        <a:srgbClr val="0064A0"/>
      </a:accent1>
      <a:accent2>
        <a:srgbClr val="BBCC13"/>
      </a:accent2>
      <a:accent3>
        <a:srgbClr val="00A1D0"/>
      </a:accent3>
      <a:accent4>
        <a:srgbClr val="F18A00"/>
      </a:accent4>
      <a:accent5>
        <a:srgbClr val="9B6093"/>
      </a:accent5>
      <a:accent6>
        <a:srgbClr val="CC100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ptx" id="{1E6ACC77-E7D4-4AC7-8364-F9B4635DBDA8}" vid="{60DBDAB4-5B6A-4FF1-BFCE-5E8312990E8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5031</Words>
  <Application>Microsoft Office PowerPoint</Application>
  <PresentationFormat>Breitbild</PresentationFormat>
  <Paragraphs>387</Paragraphs>
  <Slides>143</Slides>
  <Notes>8</Notes>
  <HiddenSlides>1</HiddenSlides>
  <MMClips>0</MMClips>
  <ScaleCrop>false</ScaleCrop>
  <HeadingPairs>
    <vt:vector size="6" baseType="variant">
      <vt:variant>
        <vt:lpstr>Verwendete Schriftarten</vt:lpstr>
      </vt:variant>
      <vt:variant>
        <vt:i4>14</vt:i4>
      </vt:variant>
      <vt:variant>
        <vt:lpstr>Design</vt:lpstr>
      </vt:variant>
      <vt:variant>
        <vt:i4>2</vt:i4>
      </vt:variant>
      <vt:variant>
        <vt:lpstr>Folientitel</vt:lpstr>
      </vt:variant>
      <vt:variant>
        <vt:i4>143</vt:i4>
      </vt:variant>
    </vt:vector>
  </HeadingPairs>
  <TitlesOfParts>
    <vt:vector size="159" baseType="lpstr">
      <vt:lpstr>ＭＳ Ｐゴシック</vt:lpstr>
      <vt:lpstr>ＭＳ Ｐゴシック</vt:lpstr>
      <vt:lpstr>Arial</vt:lpstr>
      <vt:lpstr>Arial Narrow</vt:lpstr>
      <vt:lpstr>Calibri</vt:lpstr>
      <vt:lpstr>Calibri Light</vt:lpstr>
      <vt:lpstr>Myriad Pro</vt:lpstr>
      <vt:lpstr>Myriad Pro Black</vt:lpstr>
      <vt:lpstr>Myriad Pro Light</vt:lpstr>
      <vt:lpstr>Myriad Pro semibold</vt:lpstr>
      <vt:lpstr>Open Sans</vt:lpstr>
      <vt:lpstr>Symbol</vt:lpstr>
      <vt:lpstr>Tw Cen MT Condensed Extra Bold</vt:lpstr>
      <vt:lpstr>Wingdings</vt:lpstr>
      <vt:lpstr>Office</vt:lpstr>
      <vt:lpstr>HVL - Umwelt und Landwirtschaft</vt:lpstr>
      <vt:lpstr>  Agrarförderung 2025   Aktuelle Informationen zu Änderungen der Gemeinsamen Agrarpolitik</vt:lpstr>
      <vt:lpstr>Umwelt &amp; Landwirtschaft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Bereits der Fördersatz bei der Einkommensgrundstützung (EGS) sank von 2023 zu 2024 von 170,93 €/ha auf 157,63 €/ha , also um rund 13 €/ha.   Für die Betriebe im Landkreis Havelland bedeutete das ca. 1,1 Mio € Mindereinnahmen in 2023 gegenüber 2024 allein infolge des reduzierten Fördersatzes (EGS).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Nun hören wir uns das Anliegen von Frau Vincenz an…</vt:lpstr>
      <vt:lpstr>Wofür Bodenschätzung?</vt:lpstr>
      <vt:lpstr>Bodenschätzung</vt:lpstr>
      <vt:lpstr>Warum Veränderung der Ertragsfähigkeit oder Nutzungsmöglichkeit?</vt:lpstr>
      <vt:lpstr>Wie?</vt:lpstr>
      <vt:lpstr>Aufgrabungen</vt:lpstr>
      <vt:lpstr>PowerPoint-Präsentation</vt:lpstr>
      <vt:lpstr>PowerPoint-Präsentation</vt:lpstr>
      <vt:lpstr>Werde ehrenamtlicher Bodenschätzer!</vt:lpstr>
      <vt:lpstr>PowerPoint-Präsentation</vt:lpstr>
      <vt:lpstr>Zurück zur Agrarförderung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war der erste Teil, der Sie per Mail mit Blickrichtung auf die Ackerbauern erreichte.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Es folgt der 2. Teil, den wir per Mail Ackerbauern mitteilten: die Öko-Regelung 2 (vielfältige Kulturen)</vt:lpstr>
      <vt:lpstr>PowerPoint-Präsentation</vt:lpstr>
      <vt:lpstr>PowerPoint-Präsentation</vt:lpstr>
      <vt:lpstr>3.1 über Antragsteller-Postfach</vt:lpstr>
      <vt:lpstr>PowerPoint-Präsentation</vt:lpstr>
      <vt:lpstr>PowerPoint-Präsentation</vt:lpstr>
      <vt:lpstr>PowerPoint-Präsentation</vt:lpstr>
      <vt:lpstr>Hier zusammengefasst die Änderungen hinsichtlich ÖR 2 aus der Hinweisbroschüre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setzen nun fort mit Änderungen bei den Anforderungen an den Guten landwirtschaftlichen und Ökologischen Zustand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Kontrollen und Wichtiges zu diesem Thema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Weiterentwicklung profil App 2025</vt:lpstr>
      <vt:lpstr>PowerPoint-Präsentation</vt:lpstr>
    </vt:vector>
  </TitlesOfParts>
  <Company>Landkreis Havelland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Sanselzon, Peter</dc:creator>
  <cp:lastModifiedBy>Konstanze, Raschke</cp:lastModifiedBy>
  <cp:revision>319</cp:revision>
  <cp:lastPrinted>2022-03-30T04:37:22Z</cp:lastPrinted>
  <dcterms:created xsi:type="dcterms:W3CDTF">2022-02-23T07:19:29Z</dcterms:created>
  <dcterms:modified xsi:type="dcterms:W3CDTF">2025-04-02T13:39:14Z</dcterms:modified>
</cp:coreProperties>
</file>