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media/image5.jpg" ContentType="image/jpg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8" r:id="rId1"/>
  </p:sldMasterIdLst>
  <p:notesMasterIdLst>
    <p:notesMasterId r:id="rId29"/>
  </p:notesMasterIdLst>
  <p:handoutMasterIdLst>
    <p:handoutMasterId r:id="rId30"/>
  </p:handoutMasterIdLst>
  <p:sldIdLst>
    <p:sldId id="279" r:id="rId2"/>
    <p:sldId id="257" r:id="rId3"/>
    <p:sldId id="315" r:id="rId4"/>
    <p:sldId id="316" r:id="rId5"/>
    <p:sldId id="305" r:id="rId6"/>
    <p:sldId id="317" r:id="rId7"/>
    <p:sldId id="303" r:id="rId8"/>
    <p:sldId id="314" r:id="rId9"/>
    <p:sldId id="304" r:id="rId10"/>
    <p:sldId id="306" r:id="rId11"/>
    <p:sldId id="307" r:id="rId12"/>
    <p:sldId id="308" r:id="rId13"/>
    <p:sldId id="309" r:id="rId14"/>
    <p:sldId id="310" r:id="rId15"/>
    <p:sldId id="282" r:id="rId16"/>
    <p:sldId id="261" r:id="rId17"/>
    <p:sldId id="276" r:id="rId18"/>
    <p:sldId id="311" r:id="rId19"/>
    <p:sldId id="312" r:id="rId20"/>
    <p:sldId id="313" r:id="rId21"/>
    <p:sldId id="318" r:id="rId22"/>
    <p:sldId id="319" r:id="rId23"/>
    <p:sldId id="320" r:id="rId24"/>
    <p:sldId id="321" r:id="rId25"/>
    <p:sldId id="322" r:id="rId26"/>
    <p:sldId id="323" r:id="rId27"/>
    <p:sldId id="324" r:id="rId2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80" d="100"/>
          <a:sy n="80" d="100"/>
        </p:scale>
        <p:origin x="667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127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54092-43C0-4C2C-91C8-43EAD5AEE61C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0E4D8-03B2-4E8C-8FD2-2228DDC0E6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765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710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8710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BBCE4104-18BC-490B-A256-DE505D4A2686}" type="datetimeFigureOut">
              <a:rPr lang="de-DE" smtClean="0"/>
              <a:t>04.04.2024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518"/>
            <a:ext cx="2945659" cy="498709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46" y="9429518"/>
            <a:ext cx="2945659" cy="498709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27ED9AC7-31A1-4EF7-B099-71DA7260A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41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D9AC7-31A1-4EF7-B099-71DA7260AE2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69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D9AC7-31A1-4EF7-B099-71DA7260AE2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13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414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64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8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04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8767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779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91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62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04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874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2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56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12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37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67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1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4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39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17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Wie überzeuge ich andere von meiner Idee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Impuls-WS, 23.03.2024</a:t>
            </a: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 rot="21420000">
            <a:off x="940402" y="5055496"/>
            <a:ext cx="975518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Ronald </a:t>
            </a:r>
            <a:r>
              <a:rPr lang="de-DE" dirty="0" err="1" smtClean="0"/>
              <a:t>Höhner</a:t>
            </a:r>
            <a:r>
              <a:rPr lang="de-DE" dirty="0" smtClean="0"/>
              <a:t>, Inkuvator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402">
            <a:off x="113235" y="511389"/>
            <a:ext cx="2519772" cy="10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1269" y="3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 smtClean="0">
                <a:solidFill>
                  <a:srgbClr val="B80D0E"/>
                </a:solidFill>
              </a:rPr>
              <a:t>Die wichtigsten Erfolgsfaktoren</a:t>
            </a:r>
            <a:endParaRPr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96553"/>
            <a:ext cx="4353533" cy="3829584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044731" y="2296553"/>
            <a:ext cx="5613869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„Der oder Die Andere will mit innerer Überzeugung JA-sagen!“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solidFill>
                  <a:srgbClr val="00B050"/>
                </a:solidFill>
                <a:latin typeface="Impact"/>
                <a:cs typeface="Impact"/>
              </a:rPr>
              <a:t>Bediene deren vordringliche Motivation!</a:t>
            </a:r>
            <a:endParaRPr lang="de-DE" sz="1500" dirty="0" smtClean="0">
              <a:latin typeface="Impact"/>
              <a:cs typeface="Impact"/>
            </a:endParaRP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nach Nähe &amp; Zugehörigkeit 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nach Einfluss &amp; Bedeutsamkeit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nach Stabilität &amp; kalkulierbarem Risiko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nach Neugier &amp; Abenteuer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nach Authentizität &amp; positivem Selbstbild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nach Sinnstiftung &amp; Beitragen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</a:t>
            </a:r>
          </a:p>
        </p:txBody>
      </p:sp>
      <p:sp>
        <p:nvSpPr>
          <p:cNvPr id="4" name="Ellipse 3"/>
          <p:cNvSpPr/>
          <p:nvPr/>
        </p:nvSpPr>
        <p:spPr>
          <a:xfrm>
            <a:off x="3910614" y="3035721"/>
            <a:ext cx="864000" cy="8640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13039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7" y="3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 smtClean="0">
                <a:solidFill>
                  <a:srgbClr val="B80D0E"/>
                </a:solidFill>
              </a:rPr>
              <a:t>Die wichtigsten Erfolgsfaktoren</a:t>
            </a:r>
            <a:endParaRPr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96553"/>
            <a:ext cx="4353533" cy="3829584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044731" y="2296553"/>
            <a:ext cx="5613869" cy="3993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„Selbstbild geteilt durch Fremdbild – die Formel für unseren </a:t>
            </a:r>
            <a:r>
              <a:rPr lang="de-DE" sz="1500" dirty="0" err="1">
                <a:latin typeface="Impact"/>
                <a:cs typeface="Impact"/>
              </a:rPr>
              <a:t>Charismaquotienten</a:t>
            </a:r>
            <a:r>
              <a:rPr lang="de-DE" sz="1500" dirty="0">
                <a:latin typeface="Impact"/>
                <a:cs typeface="Impact"/>
              </a:rPr>
              <a:t>. “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solidFill>
                  <a:srgbClr val="00B050"/>
                </a:solidFill>
                <a:latin typeface="Impact"/>
                <a:cs typeface="Impact"/>
              </a:rPr>
              <a:t>Hole das relevante Umfeld mit in den Raum! </a:t>
            </a:r>
            <a:endParaRPr lang="de-DE" sz="1500" dirty="0" smtClean="0">
              <a:latin typeface="Impact"/>
              <a:cs typeface="Impact"/>
            </a:endParaRP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erzählen sie von gelungenen Beispielen anderswo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berichten sie davon, wer alles schon begeistert ist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beziehen sie die  Sicht von relevanten Wählergruppen ein </a:t>
            </a:r>
            <a:endParaRPr lang="de-DE" sz="1500" dirty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  <a:cs typeface="Impact"/>
              </a:rPr>
              <a:t>Mit dosierter Vorsicht!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„Das wäre sicher auch im Sinne ihres Amtsvorgängers!“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„</a:t>
            </a:r>
            <a:r>
              <a:rPr lang="de-DE" sz="1500" dirty="0">
                <a:latin typeface="Impact"/>
                <a:cs typeface="Impact"/>
              </a:rPr>
              <a:t>D</a:t>
            </a:r>
            <a:r>
              <a:rPr lang="de-DE" sz="1500" dirty="0" smtClean="0">
                <a:latin typeface="Impact"/>
                <a:cs typeface="Impact"/>
              </a:rPr>
              <a:t>as würde XY sicher mächtig ärgern!“ 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„Wie würden das ihre Kinder entscheiden?“ </a:t>
            </a:r>
          </a:p>
        </p:txBody>
      </p:sp>
      <p:sp>
        <p:nvSpPr>
          <p:cNvPr id="4" name="Ellipse 3"/>
          <p:cNvSpPr/>
          <p:nvPr/>
        </p:nvSpPr>
        <p:spPr>
          <a:xfrm>
            <a:off x="3943928" y="4419600"/>
            <a:ext cx="864000" cy="8640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11014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 smtClean="0">
                <a:solidFill>
                  <a:srgbClr val="B80D0E"/>
                </a:solidFill>
              </a:rPr>
              <a:t>Die wichtigsten Erfolgsfaktoren</a:t>
            </a:r>
            <a:endParaRPr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96553"/>
            <a:ext cx="4353533" cy="3829584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044731" y="2296553"/>
            <a:ext cx="5613869" cy="361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„Ein Bild sagt mehr als tausend Worte!“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solidFill>
                  <a:srgbClr val="00B050"/>
                </a:solidFill>
                <a:latin typeface="Impact"/>
                <a:cs typeface="Impact"/>
              </a:rPr>
              <a:t>Nutze die Kraft von Gefühlen … male Bilder und mache Geräusche! 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 smtClean="0">
              <a:latin typeface="Impact"/>
              <a:cs typeface="Impact"/>
            </a:endParaRP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bringen sie was zum Anfassen mit / ein erstes Zwischenprodukt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wählen sie eine bildhafte Sprache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machen sie Visionen auf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arbeiten sie mit einem Spannungsbogen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erlauben sie sich selbst Begeisterung und Leidenschaft</a:t>
            </a:r>
          </a:p>
        </p:txBody>
      </p:sp>
      <p:sp>
        <p:nvSpPr>
          <p:cNvPr id="4" name="Ellipse 3"/>
          <p:cNvSpPr/>
          <p:nvPr/>
        </p:nvSpPr>
        <p:spPr>
          <a:xfrm>
            <a:off x="2743200" y="5105400"/>
            <a:ext cx="864000" cy="8640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95507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 smtClean="0">
                <a:solidFill>
                  <a:srgbClr val="B80D0E"/>
                </a:solidFill>
              </a:rPr>
              <a:t>Die wichtigsten Erfolgsfaktoren</a:t>
            </a:r>
            <a:endParaRPr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96553"/>
            <a:ext cx="4353533" cy="3829584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059585" y="2033602"/>
            <a:ext cx="5613869" cy="444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cs typeface="Impact"/>
              </a:rPr>
              <a:t>„Beteuern ist gut, Beweisen ist besser! “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solidFill>
                  <a:srgbClr val="00B050"/>
                </a:solidFill>
                <a:latin typeface="Impact"/>
                <a:cs typeface="Impact"/>
              </a:rPr>
              <a:t>Habe bei Bedarf unwiderrufliche Beweise dabei! </a:t>
            </a:r>
            <a:endParaRPr lang="de-DE" sz="1500" dirty="0" smtClean="0">
              <a:latin typeface="Impact"/>
              <a:cs typeface="Impact"/>
            </a:endParaRP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wo klappt das bereits? 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eine passende Statistik wirkt Wunder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Kalkulationen und Rechnungen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eine Umfrage unter der Zielgruppe oder den Beteiligten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Zitate beeindruckender Personen oder Institutionen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Zeitungsartikel / Fachbeiträge / Studien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solidFill>
                  <a:schemeClr val="accent1">
                    <a:lumMod val="60000"/>
                    <a:lumOff val="40000"/>
                  </a:schemeClr>
                </a:solidFill>
                <a:cs typeface="Impact"/>
              </a:rPr>
              <a:t>Auch wichtig!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plausible Unterscheidung zu bekannten </a:t>
            </a:r>
            <a:r>
              <a:rPr lang="de-DE" sz="1500" dirty="0" err="1" smtClean="0">
                <a:latin typeface="Impact"/>
                <a:cs typeface="Impact"/>
              </a:rPr>
              <a:t>Mißerfolgen</a:t>
            </a:r>
            <a:r>
              <a:rPr lang="de-DE" sz="1500" dirty="0" smtClean="0">
                <a:latin typeface="Impact"/>
                <a:cs typeface="Impact"/>
              </a:rPr>
              <a:t> 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 smtClean="0">
              <a:latin typeface="Impact"/>
              <a:cs typeface="Impact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524000" y="4419600"/>
            <a:ext cx="864000" cy="8640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31615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 smtClean="0">
                <a:solidFill>
                  <a:srgbClr val="B80D0E"/>
                </a:solidFill>
              </a:rPr>
              <a:t>Die wichtigsten Erfolgsfaktoren</a:t>
            </a:r>
            <a:endParaRPr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96553"/>
            <a:ext cx="4353533" cy="3829584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044731" y="2296553"/>
            <a:ext cx="5613869" cy="387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„</a:t>
            </a:r>
            <a:r>
              <a:rPr lang="de-DE" sz="1600" dirty="0"/>
              <a:t>Alles was du sagst, sollte wahr sein. Aber nicht alles, was wahr ist, solltest du auch sagen</a:t>
            </a:r>
            <a:r>
              <a:rPr lang="de-DE" sz="1600" dirty="0" smtClean="0"/>
              <a:t>.</a:t>
            </a:r>
            <a:r>
              <a:rPr lang="de-DE" sz="1500" dirty="0" smtClean="0">
                <a:latin typeface="Impact"/>
                <a:cs typeface="Impact"/>
              </a:rPr>
              <a:t>“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solidFill>
                  <a:srgbClr val="00B050"/>
                </a:solidFill>
                <a:latin typeface="Impact"/>
                <a:cs typeface="Impact"/>
              </a:rPr>
              <a:t>Sprich aus der Perspektive der Person gegenüber! </a:t>
            </a:r>
            <a:endParaRPr lang="de-DE" sz="1500" dirty="0" smtClean="0">
              <a:latin typeface="Impact"/>
              <a:cs typeface="Impact"/>
            </a:endParaRP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wer fragt führt, wer zuhört überzeugt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wählen sie jene Argumente aus, die für die andere Seite am stichhaltigsten sind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erzählen sie eine Geschichte mit Anfang und Ende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fangen sie </a:t>
            </a:r>
            <a:r>
              <a:rPr lang="de-DE" sz="1500" dirty="0" err="1" smtClean="0">
                <a:latin typeface="Impact"/>
                <a:cs typeface="Impact"/>
              </a:rPr>
              <a:t>erwartbare</a:t>
            </a:r>
            <a:r>
              <a:rPr lang="de-DE" sz="1500" dirty="0" smtClean="0">
                <a:latin typeface="Impact"/>
                <a:cs typeface="Impact"/>
              </a:rPr>
              <a:t> Gegenargumente ein, stehen sie zu Schwächen ihres Konzeptes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… wiegen sie negative Konsequenzen mit rosa Aussichten auf</a:t>
            </a:r>
          </a:p>
        </p:txBody>
      </p:sp>
      <p:sp>
        <p:nvSpPr>
          <p:cNvPr id="4" name="Ellipse 3"/>
          <p:cNvSpPr/>
          <p:nvPr/>
        </p:nvSpPr>
        <p:spPr>
          <a:xfrm>
            <a:off x="1524000" y="3035723"/>
            <a:ext cx="864000" cy="8640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17843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600" dirty="0" smtClean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de-DE" sz="6600" dirty="0" err="1" smtClean="0">
                <a:solidFill>
                  <a:schemeClr val="bg1">
                    <a:lumMod val="50000"/>
                  </a:schemeClr>
                </a:solidFill>
              </a:rPr>
              <a:t>Tips</a:t>
            </a:r>
            <a:r>
              <a:rPr lang="de-DE" sz="6600" dirty="0" smtClean="0">
                <a:solidFill>
                  <a:schemeClr val="bg1">
                    <a:lumMod val="50000"/>
                  </a:schemeClr>
                </a:solidFill>
              </a:rPr>
              <a:t> für die Hosentasche</a:t>
            </a:r>
            <a:endParaRPr lang="de-DE" sz="6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/>
          <p:cNvSpPr/>
          <p:nvPr/>
        </p:nvSpPr>
        <p:spPr>
          <a:xfrm>
            <a:off x="5936768" y="4203657"/>
            <a:ext cx="252000" cy="25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1523999" y="2262909"/>
            <a:ext cx="4566191" cy="3324467"/>
          </a:xfrm>
          <a:custGeom>
            <a:avLst/>
            <a:gdLst>
              <a:gd name="connsiteX0" fmla="*/ 657874 w 4688356"/>
              <a:gd name="connsiteY0" fmla="*/ 0 h 3324467"/>
              <a:gd name="connsiteX1" fmla="*/ 122165 w 4688356"/>
              <a:gd name="connsiteY1" fmla="*/ 2493818 h 3324467"/>
              <a:gd name="connsiteX2" fmla="*/ 2708347 w 4688356"/>
              <a:gd name="connsiteY2" fmla="*/ 3315855 h 3324467"/>
              <a:gd name="connsiteX3" fmla="*/ 4657220 w 4688356"/>
              <a:gd name="connsiteY3" fmla="*/ 2087418 h 3324467"/>
              <a:gd name="connsiteX4" fmla="*/ 3724347 w 4688356"/>
              <a:gd name="connsiteY4" fmla="*/ 64655 h 332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356" h="3324467">
                <a:moveTo>
                  <a:pt x="657874" y="0"/>
                </a:moveTo>
                <a:cubicBezTo>
                  <a:pt x="219147" y="970588"/>
                  <a:pt x="-219580" y="1941176"/>
                  <a:pt x="122165" y="2493818"/>
                </a:cubicBezTo>
                <a:cubicBezTo>
                  <a:pt x="463910" y="3046460"/>
                  <a:pt x="1952505" y="3383588"/>
                  <a:pt x="2708347" y="3315855"/>
                </a:cubicBezTo>
                <a:cubicBezTo>
                  <a:pt x="3464189" y="3248122"/>
                  <a:pt x="4487887" y="2629285"/>
                  <a:pt x="4657220" y="2087418"/>
                </a:cubicBezTo>
                <a:cubicBezTo>
                  <a:pt x="4826553" y="1545551"/>
                  <a:pt x="4275450" y="805103"/>
                  <a:pt x="3724347" y="64655"/>
                </a:cubicBezTo>
              </a:path>
            </a:pathLst>
          </a:cu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 descr="3d - fragezeichen (i) wandposter • poster Fragezeichen, fragen, freigeben |  myloview.de"/>
          <p:cNvPicPr/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286" y1="74714" x2="52143" y2="72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33" t="11244" r="31051" b="17989"/>
          <a:stretch/>
        </p:blipFill>
        <p:spPr bwMode="auto">
          <a:xfrm>
            <a:off x="5477817" y="1566331"/>
            <a:ext cx="948471" cy="1593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289" y="521138"/>
            <a:ext cx="1097026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sz="5000" dirty="0" smtClean="0">
                <a:solidFill>
                  <a:srgbClr val="B80D0E"/>
                </a:solidFill>
              </a:rPr>
              <a:t>1. Ein Modell für den Kopf</a:t>
            </a:r>
            <a:endParaRPr sz="5000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2514600" y="2057400"/>
            <a:ext cx="0" cy="251460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4648200" y="2057400"/>
            <a:ext cx="0" cy="251460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Legende mit Linie 2 9"/>
          <p:cNvSpPr/>
          <p:nvPr/>
        </p:nvSpPr>
        <p:spPr>
          <a:xfrm>
            <a:off x="2971800" y="4800600"/>
            <a:ext cx="10668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519"/>
              <a:gd name="adj6" fmla="val -37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Das Interesse von A</a:t>
            </a:r>
            <a:endParaRPr lang="de-DE" sz="1200" dirty="0"/>
          </a:p>
        </p:txBody>
      </p:sp>
      <p:sp>
        <p:nvSpPr>
          <p:cNvPr id="11" name="Legende mit Linie 2 10"/>
          <p:cNvSpPr/>
          <p:nvPr/>
        </p:nvSpPr>
        <p:spPr>
          <a:xfrm>
            <a:off x="5105400" y="4804597"/>
            <a:ext cx="10668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519"/>
              <a:gd name="adj6" fmla="val -3760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Das Interesse von B</a:t>
            </a:r>
            <a:endParaRPr lang="de-DE" sz="1200" dirty="0"/>
          </a:p>
        </p:txBody>
      </p:sp>
      <p:sp>
        <p:nvSpPr>
          <p:cNvPr id="12" name="Rechteck 11"/>
          <p:cNvSpPr/>
          <p:nvPr/>
        </p:nvSpPr>
        <p:spPr>
          <a:xfrm>
            <a:off x="609600" y="2057400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Mein Anliegen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678220" y="4110139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Mein Anliegen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029200" y="2048541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Essen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gehen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6163408" y="2225388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Windpark</a:t>
            </a:r>
          </a:p>
        </p:txBody>
      </p:sp>
      <p:sp>
        <p:nvSpPr>
          <p:cNvPr id="17" name="Rechteck 16"/>
          <p:cNvSpPr/>
          <p:nvPr/>
        </p:nvSpPr>
        <p:spPr>
          <a:xfrm>
            <a:off x="5861648" y="2521973"/>
            <a:ext cx="2089639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Kontrolle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behalten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6144468" y="1900653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Sparen</a:t>
            </a:r>
          </a:p>
        </p:txBody>
      </p:sp>
      <p:sp>
        <p:nvSpPr>
          <p:cNvPr id="19" name="Rechteck 18"/>
          <p:cNvSpPr/>
          <p:nvPr/>
        </p:nvSpPr>
        <p:spPr>
          <a:xfrm>
            <a:off x="4572001" y="2363200"/>
            <a:ext cx="1600199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Weniger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Streß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464419" y="1751551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Held sein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7216868" y="2048541"/>
            <a:ext cx="1693984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Spuren hinterlassen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26" name="Gerader Verbinder 25"/>
          <p:cNvCxnSpPr/>
          <p:nvPr/>
        </p:nvCxnSpPr>
        <p:spPr>
          <a:xfrm>
            <a:off x="2438400" y="2281653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4578927" y="4305300"/>
            <a:ext cx="1524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27999" y="2125896"/>
            <a:ext cx="533401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tx1"/>
                </a:solidFill>
              </a:rPr>
              <a:t>A 1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952819" y="2110509"/>
            <a:ext cx="622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tx1"/>
                </a:solidFill>
              </a:rPr>
              <a:t>B 1 … 5</a:t>
            </a:r>
            <a:endParaRPr lang="de-DE" sz="1100" dirty="0">
              <a:solidFill>
                <a:schemeClr val="tx1"/>
              </a:solidFill>
            </a:endParaRPr>
          </a:p>
        </p:txBody>
      </p:sp>
      <p:cxnSp>
        <p:nvCxnSpPr>
          <p:cNvPr id="33" name="Gerader Verbinder 32"/>
          <p:cNvCxnSpPr/>
          <p:nvPr/>
        </p:nvCxnSpPr>
        <p:spPr>
          <a:xfrm>
            <a:off x="4572000" y="2258292"/>
            <a:ext cx="1524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2050930" y="2135958"/>
            <a:ext cx="252000" cy="25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4938754" y="2122992"/>
            <a:ext cx="252000" cy="25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bject 4"/>
          <p:cNvSpPr txBox="1"/>
          <p:nvPr/>
        </p:nvSpPr>
        <p:spPr>
          <a:xfrm>
            <a:off x="7315200" y="3346579"/>
            <a:ext cx="4282247" cy="195438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12066" marR="327025" algn="ctr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rgbClr val="00B050"/>
                </a:solidFill>
                <a:latin typeface="Impact"/>
                <a:cs typeface="Impact"/>
              </a:rPr>
              <a:t>Mache </a:t>
            </a:r>
            <a:r>
              <a:rPr lang="de-DE" sz="2000" dirty="0" smtClean="0">
                <a:solidFill>
                  <a:srgbClr val="00B050"/>
                </a:solidFill>
                <a:latin typeface="Impact"/>
                <a:cs typeface="Impact"/>
              </a:rPr>
              <a:t>ein attraktives Angebot </a:t>
            </a:r>
            <a:r>
              <a:rPr lang="de-DE" sz="2000" dirty="0">
                <a:solidFill>
                  <a:srgbClr val="00B050"/>
                </a:solidFill>
                <a:latin typeface="Impact"/>
                <a:cs typeface="Impact"/>
              </a:rPr>
              <a:t>statt einen </a:t>
            </a:r>
            <a:r>
              <a:rPr lang="de-DE" sz="2000" dirty="0" smtClean="0">
                <a:solidFill>
                  <a:srgbClr val="00B050"/>
                </a:solidFill>
                <a:latin typeface="Impact"/>
                <a:cs typeface="Impact"/>
              </a:rPr>
              <a:t>Antrag zu stellen!</a:t>
            </a:r>
            <a:endParaRPr lang="de-DE" sz="2000" dirty="0">
              <a:solidFill>
                <a:srgbClr val="00B050"/>
              </a:solidFill>
              <a:latin typeface="Impact"/>
              <a:cs typeface="Impact"/>
            </a:endParaRPr>
          </a:p>
          <a:p>
            <a:pPr marL="12066" marR="327025" algn="ctr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Verknüpfe dafür dein Anliegen mit einem erstrangigen Interesse des oder der Gegenüber</a:t>
            </a:r>
            <a:endParaRPr lang="de-DE" sz="1500" dirty="0">
              <a:latin typeface="Impact"/>
              <a:cs typeface="Impact"/>
            </a:endParaRPr>
          </a:p>
          <a:p>
            <a:pPr marL="12066" marR="327025" algn="ctr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 smtClean="0">
                <a:solidFill>
                  <a:srgbClr val="00B050"/>
                </a:solidFill>
                <a:latin typeface="Impact"/>
                <a:cs typeface="Impact"/>
              </a:rPr>
              <a:t>Suche das B 1</a:t>
            </a:r>
          </a:p>
        </p:txBody>
      </p:sp>
      <p:sp>
        <p:nvSpPr>
          <p:cNvPr id="38" name="Rechteck 37"/>
          <p:cNvSpPr/>
          <p:nvPr/>
        </p:nvSpPr>
        <p:spPr>
          <a:xfrm>
            <a:off x="2603537" y="4148239"/>
            <a:ext cx="533401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tx1"/>
                </a:solidFill>
              </a:rPr>
              <a:t>A 100</a:t>
            </a:r>
            <a:endParaRPr lang="de-DE" sz="1100" dirty="0">
              <a:solidFill>
                <a:schemeClr val="tx1"/>
              </a:solidFill>
            </a:endParaRPr>
          </a:p>
        </p:txBody>
      </p:sp>
      <p:cxnSp>
        <p:nvCxnSpPr>
          <p:cNvPr id="39" name="Gerader Verbinder 38"/>
          <p:cNvCxnSpPr/>
          <p:nvPr/>
        </p:nvCxnSpPr>
        <p:spPr>
          <a:xfrm>
            <a:off x="2424548" y="4315692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8812" y="4522804"/>
            <a:ext cx="2089639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Dachrinne reinigen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705060" y="4314215"/>
            <a:ext cx="2089639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Zahnarzt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-62261" y="4076141"/>
            <a:ext cx="2089639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Schienenersatzverkehr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43" name="Gerader Verbinder 42"/>
          <p:cNvCxnSpPr/>
          <p:nvPr/>
        </p:nvCxnSpPr>
        <p:spPr>
          <a:xfrm>
            <a:off x="4617911" y="4301453"/>
            <a:ext cx="1524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4084510" y="4148239"/>
            <a:ext cx="533401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smtClean="0">
                <a:solidFill>
                  <a:schemeClr val="tx1"/>
                </a:solidFill>
              </a:rPr>
              <a:t>B 100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4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32" grpId="0"/>
      <p:bldP spid="35" grpId="0" animBg="1"/>
      <p:bldP spid="36" grpId="0" animBg="1"/>
      <p:bldP spid="37" grpId="0" animBg="1"/>
      <p:bldP spid="38" grpId="0"/>
      <p:bldP spid="40" grpId="0"/>
      <p:bldP spid="41" grpId="0"/>
      <p:bldP spid="42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092" y="409217"/>
            <a:ext cx="9131707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55490" algn="l"/>
              </a:tabLst>
            </a:pPr>
            <a:r>
              <a:rPr lang="de-DE" sz="5000" dirty="0" smtClean="0">
                <a:solidFill>
                  <a:srgbClr val="B80D0E"/>
                </a:solidFill>
              </a:rPr>
              <a:t>2. Ein paar wunderbare Fragen</a:t>
            </a:r>
            <a:endParaRPr sz="5000" dirty="0"/>
          </a:p>
        </p:txBody>
      </p:sp>
      <p:sp>
        <p:nvSpPr>
          <p:cNvPr id="11" name="object 4"/>
          <p:cNvSpPr txBox="1"/>
          <p:nvPr/>
        </p:nvSpPr>
        <p:spPr>
          <a:xfrm>
            <a:off x="698092" y="1524000"/>
            <a:ext cx="10884308" cy="4216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 smtClean="0">
                <a:latin typeface="Impact"/>
                <a:cs typeface="Impact"/>
              </a:rPr>
              <a:t>Was gefällt ihnen an unserem Konzept am ehesten? </a:t>
            </a:r>
            <a:r>
              <a:rPr lang="de-DE" sz="2000" dirty="0" smtClean="0">
                <a:solidFill>
                  <a:srgbClr val="00B050"/>
                </a:solidFill>
                <a:latin typeface="Impact"/>
                <a:cs typeface="Impact"/>
              </a:rPr>
              <a:t>… genau das vertiefen!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 smtClean="0">
                <a:cs typeface="Impact"/>
              </a:rPr>
              <a:t>Welche Schwierigkeiten sehen sie für das Anliegen? </a:t>
            </a:r>
            <a:r>
              <a:rPr lang="de-DE" sz="2000" dirty="0">
                <a:solidFill>
                  <a:srgbClr val="00B050"/>
                </a:solidFill>
                <a:cs typeface="Impact"/>
              </a:rPr>
              <a:t>… </a:t>
            </a:r>
            <a:r>
              <a:rPr lang="de-DE" sz="2000" dirty="0" smtClean="0">
                <a:solidFill>
                  <a:srgbClr val="00B050"/>
                </a:solidFill>
                <a:cs typeface="Impact"/>
              </a:rPr>
              <a:t>genau die aus dem Weg räumen!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 smtClean="0">
                <a:cs typeface="Impact"/>
              </a:rPr>
              <a:t>Was glauben sie, würde XY zu dem Thema sagen? </a:t>
            </a:r>
            <a:r>
              <a:rPr lang="de-DE" sz="2000" dirty="0" smtClean="0">
                <a:solidFill>
                  <a:srgbClr val="00B050"/>
                </a:solidFill>
                <a:cs typeface="Impact"/>
              </a:rPr>
              <a:t>… Autorität in die Waagschale werfen</a:t>
            </a:r>
            <a:endParaRPr lang="de-DE" sz="2000" dirty="0">
              <a:solidFill>
                <a:srgbClr val="00B050"/>
              </a:solidFill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 smtClean="0">
                <a:cs typeface="Impact"/>
              </a:rPr>
              <a:t>Mal angenommen, das Geld wäre da, wie würden sie dann entscheiden? </a:t>
            </a:r>
            <a:r>
              <a:rPr lang="de-DE" sz="2000" dirty="0" smtClean="0">
                <a:solidFill>
                  <a:srgbClr val="00B050"/>
                </a:solidFill>
                <a:cs typeface="Impact"/>
              </a:rPr>
              <a:t>… Vorwände zur Seite</a:t>
            </a:r>
            <a:endParaRPr lang="de-DE" sz="2000" dirty="0">
              <a:solidFill>
                <a:srgbClr val="00B050"/>
              </a:solidFill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 smtClean="0">
                <a:cs typeface="Impact"/>
              </a:rPr>
              <a:t>Was müsste noch im Konzept dazu, damit sie zustimmen können? </a:t>
            </a:r>
            <a:r>
              <a:rPr lang="de-DE" sz="2000" dirty="0">
                <a:solidFill>
                  <a:srgbClr val="00B050"/>
                </a:solidFill>
                <a:cs typeface="Impact"/>
              </a:rPr>
              <a:t>… </a:t>
            </a:r>
            <a:r>
              <a:rPr lang="de-DE" sz="2000" dirty="0" smtClean="0">
                <a:solidFill>
                  <a:srgbClr val="00B050"/>
                </a:solidFill>
                <a:cs typeface="Impact"/>
              </a:rPr>
              <a:t>zum Beteiligten machen</a:t>
            </a:r>
            <a:endParaRPr lang="de-DE" sz="2000" dirty="0">
              <a:solidFill>
                <a:srgbClr val="00B050"/>
              </a:solidFill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 smtClean="0">
                <a:cs typeface="Impact"/>
              </a:rPr>
              <a:t>Wenn es auch nicht perfekt ist, einen Versuch ist es wert, oder? </a:t>
            </a:r>
            <a:r>
              <a:rPr lang="de-DE" sz="2000" dirty="0" smtClean="0">
                <a:solidFill>
                  <a:srgbClr val="00B050"/>
                </a:solidFill>
                <a:cs typeface="Impact"/>
              </a:rPr>
              <a:t>… zum Experiment einladen</a:t>
            </a:r>
            <a:endParaRPr lang="de-DE" sz="2000" dirty="0">
              <a:solidFill>
                <a:srgbClr val="00B050"/>
              </a:solidFill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 smtClean="0">
                <a:cs typeface="Impact"/>
              </a:rPr>
              <a:t>Wer könnte noch ein Interesse an der Umsetzung haben? </a:t>
            </a:r>
            <a:r>
              <a:rPr lang="de-DE" sz="2000" dirty="0" smtClean="0">
                <a:solidFill>
                  <a:srgbClr val="00B050"/>
                </a:solidFill>
                <a:cs typeface="Impact"/>
              </a:rPr>
              <a:t>… weitere Ressourcen erschließen</a:t>
            </a:r>
            <a:endParaRPr lang="de-DE" sz="2000" dirty="0">
              <a:solidFill>
                <a:srgbClr val="00B050"/>
              </a:solidFill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 smtClean="0">
                <a:cs typeface="Impact"/>
              </a:rPr>
              <a:t>Wie </a:t>
            </a:r>
            <a:r>
              <a:rPr lang="de-DE" sz="2000" dirty="0">
                <a:cs typeface="Impact"/>
              </a:rPr>
              <a:t>schätzen sie die Situation in 5 Jahren ein?  </a:t>
            </a:r>
            <a:r>
              <a:rPr lang="de-DE" sz="2000" dirty="0">
                <a:solidFill>
                  <a:srgbClr val="00B050"/>
                </a:solidFill>
                <a:cs typeface="Impact"/>
              </a:rPr>
              <a:t>… Dramatik nutzen!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 smtClean="0">
              <a:solidFill>
                <a:srgbClr val="00B050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76091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092" y="409217"/>
            <a:ext cx="9741308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55490" algn="l"/>
              </a:tabLst>
            </a:pPr>
            <a:r>
              <a:rPr lang="de-DE" sz="5000" dirty="0" smtClean="0">
                <a:solidFill>
                  <a:srgbClr val="B80D0E"/>
                </a:solidFill>
              </a:rPr>
              <a:t>3. Eine </a:t>
            </a:r>
            <a:r>
              <a:rPr lang="de-DE" sz="5000" dirty="0" err="1" smtClean="0">
                <a:solidFill>
                  <a:srgbClr val="B80D0E"/>
                </a:solidFill>
              </a:rPr>
              <a:t>unverselle</a:t>
            </a:r>
            <a:r>
              <a:rPr lang="de-DE" sz="5000" dirty="0" smtClean="0">
                <a:solidFill>
                  <a:srgbClr val="B80D0E"/>
                </a:solidFill>
              </a:rPr>
              <a:t> Story-anleitung</a:t>
            </a:r>
            <a:endParaRPr sz="5000" dirty="0"/>
          </a:p>
        </p:txBody>
      </p:sp>
      <p:sp>
        <p:nvSpPr>
          <p:cNvPr id="4" name="object 4"/>
          <p:cNvSpPr txBox="1"/>
          <p:nvPr/>
        </p:nvSpPr>
        <p:spPr>
          <a:xfrm>
            <a:off x="1676400" y="1752600"/>
            <a:ext cx="9906000" cy="35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Eine gut unterfütterte Ausgangslage</a:t>
            </a:r>
          </a:p>
        </p:txBody>
      </p:sp>
      <p:pic>
        <p:nvPicPr>
          <p:cNvPr id="5" name="Grafik 4" descr="Lego Bausteine stockfoto. Bild von verbindung, blau, block - 2918920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3" y="1627046"/>
            <a:ext cx="899160" cy="76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Lego Bausteine stockfoto. Bild von verbindung, blau, block - 29189208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" y="2161938"/>
            <a:ext cx="899160" cy="7645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4"/>
          <p:cNvSpPr txBox="1"/>
          <p:nvPr/>
        </p:nvSpPr>
        <p:spPr>
          <a:xfrm>
            <a:off x="1676400" y="2339113"/>
            <a:ext cx="9906000" cy="35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Eine plausible Begründung für das WIESO GERADE JETZT?</a:t>
            </a:r>
          </a:p>
        </p:txBody>
      </p:sp>
      <p:pic>
        <p:nvPicPr>
          <p:cNvPr id="8" name="Grafik 7" descr="Lego Bausteine stockfoto. Bild von verbindung, blau, block - 29189208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44" y="2799478"/>
            <a:ext cx="899160" cy="7645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4"/>
          <p:cNvSpPr txBox="1"/>
          <p:nvPr/>
        </p:nvSpPr>
        <p:spPr>
          <a:xfrm>
            <a:off x="1701800" y="2925640"/>
            <a:ext cx="9906000" cy="35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Eine knackige Vision / Zielsetzung / Ergebniserwartung </a:t>
            </a:r>
          </a:p>
        </p:txBody>
      </p:sp>
      <p:pic>
        <p:nvPicPr>
          <p:cNvPr id="10" name="Grafik 9" descr="Lego Bausteine stockfoto. Bild von verbindung, blau, block - 29189208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6" y="3452933"/>
            <a:ext cx="899160" cy="7645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ject 4"/>
          <p:cNvSpPr txBox="1"/>
          <p:nvPr/>
        </p:nvSpPr>
        <p:spPr>
          <a:xfrm>
            <a:off x="1690255" y="4119656"/>
            <a:ext cx="9906000" cy="35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WIE genau tun wir das? … Strategie / Zeitplanung / Art &amp; Weise</a:t>
            </a:r>
          </a:p>
        </p:txBody>
      </p:sp>
      <p:pic>
        <p:nvPicPr>
          <p:cNvPr id="13" name="Grafik 12" descr="Lego Bausteine stockfoto. Bild von verbindung, blau, block - 29189208"/>
          <p:cNvPicPr/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2" y="3914037"/>
            <a:ext cx="899160" cy="7645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bject 4"/>
          <p:cNvSpPr txBox="1"/>
          <p:nvPr/>
        </p:nvSpPr>
        <p:spPr>
          <a:xfrm>
            <a:off x="1704109" y="3522648"/>
            <a:ext cx="9906000" cy="35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WAS muss passieren? … Tragweite / Umfang 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692" y="4552199"/>
            <a:ext cx="959960" cy="661270"/>
          </a:xfrm>
          <a:prstGeom prst="rect">
            <a:avLst/>
          </a:prstGeom>
        </p:spPr>
      </p:pic>
      <p:sp>
        <p:nvSpPr>
          <p:cNvPr id="20" name="object 4"/>
          <p:cNvSpPr txBox="1"/>
          <p:nvPr/>
        </p:nvSpPr>
        <p:spPr>
          <a:xfrm>
            <a:off x="1701800" y="4706183"/>
            <a:ext cx="9906000" cy="35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WER übernimmt Verantwortung? Wozu sollen SIE Ja-sagen?</a:t>
            </a:r>
          </a:p>
        </p:txBody>
      </p:sp>
    </p:spTree>
    <p:extLst>
      <p:ext uri="{BB962C8B-B14F-4D97-AF65-F5344CB8AC3E}">
        <p14:creationId xmlns:p14="http://schemas.microsoft.com/office/powerpoint/2010/main" val="30661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600" dirty="0" smtClean="0">
                <a:solidFill>
                  <a:schemeClr val="bg1">
                    <a:lumMod val="50000"/>
                  </a:schemeClr>
                </a:solidFill>
              </a:rPr>
              <a:t>Fingerübung</a:t>
            </a:r>
            <a:endParaRPr lang="de-DE" sz="6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470" y="8878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 smtClean="0">
                <a:solidFill>
                  <a:srgbClr val="B80D0E"/>
                </a:solidFill>
              </a:rPr>
              <a:t>Wieso braucht es einen WS dafür?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782125" y="2616785"/>
            <a:ext cx="5352795" cy="263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Weil wir gegen Glaubenssätze, Erfahrungen, Vorurteile und die Tagesfor</a:t>
            </a:r>
            <a:r>
              <a:rPr lang="de-DE" sz="1500" dirty="0">
                <a:latin typeface="Impact"/>
                <a:cs typeface="Impact"/>
              </a:rPr>
              <a:t>m</a:t>
            </a:r>
            <a:r>
              <a:rPr lang="de-DE" sz="1500" dirty="0" smtClean="0">
                <a:latin typeface="Impact"/>
                <a:cs typeface="Impact"/>
              </a:rPr>
              <a:t> </a:t>
            </a:r>
            <a:r>
              <a:rPr lang="de-DE" sz="1500" dirty="0" err="1" smtClean="0">
                <a:latin typeface="Impact"/>
                <a:cs typeface="Impact"/>
              </a:rPr>
              <a:t>anarbeiten</a:t>
            </a:r>
            <a:r>
              <a:rPr lang="de-DE" sz="1500" dirty="0" smtClean="0">
                <a:latin typeface="Impact"/>
                <a:cs typeface="Impact"/>
              </a:rPr>
              <a:t> …</a:t>
            </a:r>
            <a:endParaRPr sz="1500" dirty="0">
              <a:latin typeface="Impact"/>
              <a:cs typeface="Impact"/>
            </a:endParaRPr>
          </a:p>
          <a:p>
            <a:pPr marL="469900" marR="327025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 startAt="2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Weil das Gehirn ein Meister darin ist, Dissonanzen zwischen Kopf und Bauch zu Gunsten des Bauches zu lösen …</a:t>
            </a:r>
            <a:endParaRPr lang="de-DE" sz="1500" dirty="0">
              <a:latin typeface="Impact"/>
              <a:cs typeface="Impact"/>
            </a:endParaRPr>
          </a:p>
          <a:p>
            <a:pPr marL="469900" marR="327025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 startAt="2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Weil nicht ICH die Person überzeuge, sondern die PERSON sich selbst überzeugt</a:t>
            </a:r>
          </a:p>
          <a:p>
            <a:pPr marL="469900" marR="327025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 startAt="2"/>
              <a:tabLst>
                <a:tab pos="469900" algn="l"/>
                <a:tab pos="470534" algn="l"/>
              </a:tabLst>
            </a:pPr>
            <a:endParaRPr sz="1500" dirty="0">
              <a:latin typeface="Impact"/>
              <a:cs typeface="Impact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764540" y="5682905"/>
            <a:ext cx="10708699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 smtClean="0">
                <a:latin typeface="Impact"/>
                <a:cs typeface="Impact"/>
              </a:rPr>
              <a:t>Das gilt für eine Debatte genauso, wie für ein Gespräch mit der </a:t>
            </a:r>
            <a:r>
              <a:rPr lang="de-DE" sz="2000" dirty="0" err="1" smtClean="0">
                <a:latin typeface="Impact"/>
                <a:cs typeface="Impact"/>
              </a:rPr>
              <a:t>Amtsdirektor_in</a:t>
            </a:r>
            <a:r>
              <a:rPr lang="de-DE" sz="2000" dirty="0" smtClean="0">
                <a:latin typeface="Impact"/>
                <a:cs typeface="Impact"/>
              </a:rPr>
              <a:t>, der </a:t>
            </a:r>
            <a:r>
              <a:rPr lang="de-DE" sz="2000" dirty="0" err="1" smtClean="0">
                <a:latin typeface="Impact"/>
                <a:cs typeface="Impact"/>
              </a:rPr>
              <a:t>Bürgermeister_in</a:t>
            </a:r>
            <a:r>
              <a:rPr lang="de-DE" sz="2000" dirty="0" smtClean="0">
                <a:latin typeface="Impact"/>
                <a:cs typeface="Impact"/>
              </a:rPr>
              <a:t> oder Gemeindevertretungen …  </a:t>
            </a:r>
            <a:endParaRPr sz="2000" dirty="0">
              <a:latin typeface="Impact"/>
              <a:cs typeface="Impac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446592"/>
            <a:ext cx="4620115" cy="2598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092" y="409217"/>
            <a:ext cx="9741308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55490" algn="l"/>
              </a:tabLst>
            </a:pPr>
            <a:r>
              <a:rPr lang="de-DE" sz="5000" dirty="0" smtClean="0">
                <a:solidFill>
                  <a:srgbClr val="B80D0E"/>
                </a:solidFill>
              </a:rPr>
              <a:t>In Murmelgruppen </a:t>
            </a:r>
            <a:endParaRPr sz="5000" dirty="0"/>
          </a:p>
        </p:txBody>
      </p:sp>
      <p:sp>
        <p:nvSpPr>
          <p:cNvPr id="16" name="object 4"/>
          <p:cNvSpPr txBox="1"/>
          <p:nvPr/>
        </p:nvSpPr>
        <p:spPr>
          <a:xfrm>
            <a:off x="698092" y="1371601"/>
            <a:ext cx="10884308" cy="4693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 smtClean="0">
                <a:latin typeface="Impact"/>
                <a:cs typeface="Impact"/>
              </a:rPr>
              <a:t>Gleiches Projekt 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solidFill>
                <a:srgbClr val="00B050"/>
              </a:solidFill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 smtClean="0">
              <a:solidFill>
                <a:srgbClr val="00B050"/>
              </a:solidFill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solidFill>
                <a:srgbClr val="00B050"/>
              </a:solidFill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 smtClean="0">
              <a:solidFill>
                <a:srgbClr val="00B050"/>
              </a:solidFill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 smtClean="0">
              <a:solidFill>
                <a:srgbClr val="00B050"/>
              </a:solidFill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solidFill>
                <a:srgbClr val="00B050"/>
              </a:solidFill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solidFill>
                <a:srgbClr val="00B050"/>
              </a:solidFill>
              <a:latin typeface="Impact"/>
              <a:cs typeface="Impact"/>
            </a:endParaRPr>
          </a:p>
          <a:p>
            <a:pPr marL="469266" marR="327025" lvl="1" algn="r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 smtClean="0">
                <a:latin typeface="Impact"/>
                <a:cs typeface="Impact"/>
              </a:rPr>
              <a:t>Unterschiedliche Person, die es zu Überzeugen gilt</a:t>
            </a:r>
            <a:endParaRPr lang="de-DE" sz="2000" dirty="0"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 smtClean="0">
              <a:solidFill>
                <a:srgbClr val="00B050"/>
              </a:solidFill>
              <a:latin typeface="Impact"/>
              <a:cs typeface="Impac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6" y="1422925"/>
            <a:ext cx="6477000" cy="3400425"/>
          </a:xfrm>
          <a:prstGeom prst="rect">
            <a:avLst/>
          </a:prstGeom>
        </p:spPr>
      </p:pic>
      <p:sp>
        <p:nvSpPr>
          <p:cNvPr id="11" name="Wolkenförmige Legende 10"/>
          <p:cNvSpPr/>
          <p:nvPr/>
        </p:nvSpPr>
        <p:spPr>
          <a:xfrm>
            <a:off x="381000" y="3581400"/>
            <a:ext cx="1905000" cy="1238251"/>
          </a:xfrm>
          <a:prstGeom prst="cloudCallout">
            <a:avLst>
              <a:gd name="adj1" fmla="val -32505"/>
              <a:gd name="adj2" fmla="val 68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Was ist das B</a:t>
            </a:r>
            <a:r>
              <a:rPr lang="de-DE" baseline="30000" dirty="0" smtClean="0"/>
              <a:t>1 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18" name="Wolkenförmige Legende 17"/>
          <p:cNvSpPr/>
          <p:nvPr/>
        </p:nvSpPr>
        <p:spPr>
          <a:xfrm>
            <a:off x="9665108" y="1752600"/>
            <a:ext cx="2057400" cy="1238251"/>
          </a:xfrm>
          <a:prstGeom prst="cloudCallout">
            <a:avLst>
              <a:gd name="adj1" fmla="val 32141"/>
              <a:gd name="adj2" fmla="val 69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Nutzen sie die 6 Story-Bausteine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35004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600" dirty="0" smtClean="0">
                <a:solidFill>
                  <a:schemeClr val="bg1">
                    <a:lumMod val="50000"/>
                  </a:schemeClr>
                </a:solidFill>
              </a:rPr>
              <a:t>Gegenüber</a:t>
            </a:r>
            <a:endParaRPr lang="de-DE" sz="6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11164858" cy="565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5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11193437" cy="566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2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887814"/>
            <a:ext cx="11353800" cy="497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3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11279174" cy="517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2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11260121" cy="516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1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11222016" cy="510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7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4155"/>
            <a:ext cx="12191999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742141"/>
            <a:ext cx="1065936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3600" dirty="0" smtClean="0">
                <a:solidFill>
                  <a:srgbClr val="B80D0E"/>
                </a:solidFill>
              </a:rPr>
              <a:t>… und weil Alltags-Strategien nicht funktionieren!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1676400" y="2045243"/>
            <a:ext cx="5352795" cy="3431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/>
              <a:tabLst>
                <a:tab pos="469900" algn="l"/>
                <a:tab pos="470534" algn="l"/>
              </a:tabLst>
            </a:pPr>
            <a:r>
              <a:rPr lang="de-DE" sz="2000" u="sng" dirty="0" smtClean="0">
                <a:latin typeface="Impact"/>
                <a:cs typeface="Impact"/>
              </a:rPr>
              <a:t>Druck Machen </a:t>
            </a:r>
            <a:r>
              <a:rPr lang="de-DE" sz="2000" dirty="0" smtClean="0">
                <a:latin typeface="Impact"/>
                <a:cs typeface="Impact"/>
              </a:rPr>
              <a:t/>
            </a:r>
            <a:br>
              <a:rPr lang="de-DE" sz="2000" dirty="0" smtClean="0">
                <a:latin typeface="Impact"/>
                <a:cs typeface="Impact"/>
              </a:rPr>
            </a:br>
            <a:r>
              <a:rPr lang="de-DE" sz="2000" dirty="0" smtClean="0">
                <a:latin typeface="Impact"/>
                <a:cs typeface="Impact"/>
              </a:rPr>
              <a:t/>
            </a:r>
            <a:br>
              <a:rPr lang="de-DE" sz="2000" dirty="0" smtClean="0">
                <a:latin typeface="Impact"/>
                <a:cs typeface="Impact"/>
              </a:rPr>
            </a:br>
            <a:endParaRPr lang="de-DE" sz="2000" dirty="0" smtClean="0">
              <a:latin typeface="Impact"/>
              <a:cs typeface="Impact"/>
            </a:endParaRPr>
          </a:p>
          <a:p>
            <a:pPr marL="469900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/>
              <a:tabLst>
                <a:tab pos="469900" algn="l"/>
                <a:tab pos="470534" algn="l"/>
              </a:tabLst>
            </a:pPr>
            <a:r>
              <a:rPr lang="de-DE" sz="2000" u="sng" dirty="0" smtClean="0">
                <a:latin typeface="Impact"/>
                <a:cs typeface="Impact"/>
              </a:rPr>
              <a:t>Locken </a:t>
            </a:r>
            <a:r>
              <a:rPr lang="de-DE" sz="2000" dirty="0" smtClean="0">
                <a:latin typeface="Impact"/>
                <a:cs typeface="Impact"/>
              </a:rPr>
              <a:t/>
            </a:r>
            <a:br>
              <a:rPr lang="de-DE" sz="2000" dirty="0" smtClean="0">
                <a:latin typeface="Impact"/>
                <a:cs typeface="Impact"/>
              </a:rPr>
            </a:br>
            <a:r>
              <a:rPr lang="de-DE" sz="2000" dirty="0" smtClean="0">
                <a:latin typeface="Impact"/>
                <a:cs typeface="Impact"/>
              </a:rPr>
              <a:t/>
            </a:r>
            <a:br>
              <a:rPr lang="de-DE" sz="2000" dirty="0" smtClean="0">
                <a:latin typeface="Impact"/>
                <a:cs typeface="Impact"/>
              </a:rPr>
            </a:br>
            <a:endParaRPr lang="de-DE" sz="2000" dirty="0" smtClean="0">
              <a:latin typeface="Impact"/>
              <a:cs typeface="Impact"/>
            </a:endParaRPr>
          </a:p>
          <a:p>
            <a:pPr marL="469900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/>
              <a:tabLst>
                <a:tab pos="469900" algn="l"/>
                <a:tab pos="470534" algn="l"/>
              </a:tabLst>
            </a:pPr>
            <a:r>
              <a:rPr lang="de-DE" sz="2000" u="sng" dirty="0" smtClean="0">
                <a:latin typeface="Impact"/>
                <a:cs typeface="Impact"/>
              </a:rPr>
              <a:t>Lernen</a:t>
            </a:r>
          </a:p>
          <a:p>
            <a:pPr marL="12066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latin typeface="Impact"/>
              <a:cs typeface="Impac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465383"/>
            <a:ext cx="1905000" cy="190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59" y="2990819"/>
            <a:ext cx="2667000" cy="10972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3226" y="3832883"/>
            <a:ext cx="2070920" cy="157260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45080" y="5754935"/>
            <a:ext cx="10911645" cy="770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dirty="0" smtClean="0">
                <a:cs typeface="Impact"/>
              </a:rPr>
              <a:t>Bleibt die Kunst, das Gegenüber mit anderen Mitteln dazu zu bringen, etwas zu tun, was das Gegenüber ansonsten nicht tun würde!</a:t>
            </a:r>
            <a:endParaRPr lang="de-DE" dirty="0"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700370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76200"/>
            <a:ext cx="12191999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676400" y="2045243"/>
            <a:ext cx="6477000" cy="3862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 startAt="4"/>
              <a:tabLst>
                <a:tab pos="469900" algn="l"/>
                <a:tab pos="470534" algn="l"/>
              </a:tabLst>
            </a:pPr>
            <a:r>
              <a:rPr lang="de-DE" sz="2000" u="sng" dirty="0">
                <a:latin typeface="Impact"/>
                <a:cs typeface="Impact"/>
              </a:rPr>
              <a:t>Voranalyse</a:t>
            </a:r>
          </a:p>
          <a:p>
            <a:pPr marL="12066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cs typeface="Impact"/>
              </a:rPr>
              <a:t>	</a:t>
            </a:r>
            <a:r>
              <a:rPr lang="de-DE" dirty="0"/>
              <a:t>Vorher gedanklich herumgehen auf die andere Seite, um </a:t>
            </a:r>
            <a:r>
              <a:rPr lang="de-DE" dirty="0" smtClean="0"/>
              <a:t>sich 	in die Sichtweise </a:t>
            </a:r>
            <a:r>
              <a:rPr lang="de-DE" dirty="0"/>
              <a:t>von B zu vertiefen und daraus </a:t>
            </a:r>
            <a:r>
              <a:rPr lang="de-DE" dirty="0" smtClean="0"/>
              <a:t>Argumente </a:t>
            </a:r>
            <a:r>
              <a:rPr lang="de-DE" dirty="0"/>
              <a:t>zu 	entwickeln, in denen sich B wieder </a:t>
            </a:r>
            <a:r>
              <a:rPr lang="de-DE" dirty="0" smtClean="0"/>
              <a:t>findet</a:t>
            </a:r>
            <a:r>
              <a:rPr lang="de-DE" dirty="0"/>
              <a:t>.</a:t>
            </a:r>
          </a:p>
          <a:p>
            <a:pPr marL="12066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dirty="0">
                <a:solidFill>
                  <a:srgbClr val="00B050"/>
                </a:solidFill>
              </a:rPr>
              <a:t>	Ich arbeite für </a:t>
            </a:r>
            <a:r>
              <a:rPr lang="de-DE" dirty="0" smtClean="0">
                <a:solidFill>
                  <a:srgbClr val="00B050"/>
                </a:solidFill>
              </a:rPr>
              <a:t>mein Gegenüber </a:t>
            </a:r>
            <a:r>
              <a:rPr lang="de-DE" dirty="0">
                <a:solidFill>
                  <a:srgbClr val="00B050"/>
                </a:solidFill>
              </a:rPr>
              <a:t>und führe es zu meinem Ziel!</a:t>
            </a:r>
          </a:p>
          <a:p>
            <a:pPr marL="469900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 typeface="+mj-lt"/>
              <a:buAutoNum type="arabicPeriod" startAt="4"/>
              <a:tabLst>
                <a:tab pos="469900" algn="l"/>
                <a:tab pos="470534" algn="l"/>
              </a:tabLst>
            </a:pPr>
            <a:endParaRPr lang="de-DE" sz="2000" u="sng" dirty="0" smtClean="0">
              <a:latin typeface="Impact"/>
              <a:cs typeface="Impact"/>
            </a:endParaRPr>
          </a:p>
          <a:p>
            <a:pPr marL="469900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 typeface="+mj-lt"/>
              <a:buAutoNum type="arabicPeriod" startAt="5"/>
              <a:tabLst>
                <a:tab pos="469900" algn="l"/>
                <a:tab pos="470534" algn="l"/>
              </a:tabLst>
            </a:pPr>
            <a:r>
              <a:rPr lang="de-DE" sz="1600" dirty="0" smtClean="0">
                <a:latin typeface="Impact"/>
                <a:cs typeface="Impact"/>
              </a:rPr>
              <a:t>Noch besser! </a:t>
            </a:r>
            <a:r>
              <a:rPr lang="de-DE" sz="2000" dirty="0" smtClean="0">
                <a:latin typeface="Impact"/>
                <a:cs typeface="Impact"/>
              </a:rPr>
              <a:t>	</a:t>
            </a:r>
            <a:r>
              <a:rPr lang="de-DE" sz="2000" u="sng" dirty="0" smtClean="0">
                <a:latin typeface="Impact"/>
                <a:cs typeface="Impact"/>
              </a:rPr>
              <a:t>Den Ball </a:t>
            </a:r>
            <a:r>
              <a:rPr lang="de-DE" sz="2000" u="sng" dirty="0" err="1" smtClean="0">
                <a:latin typeface="Impact"/>
                <a:cs typeface="Impact"/>
              </a:rPr>
              <a:t>rüberspielen</a:t>
            </a:r>
            <a:endParaRPr lang="de-DE" sz="2000" u="sng" dirty="0" smtClean="0">
              <a:latin typeface="Impact"/>
              <a:cs typeface="Impact"/>
            </a:endParaRPr>
          </a:p>
          <a:p>
            <a:pPr marL="469266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dirty="0" smtClean="0">
                <a:latin typeface="Impact"/>
                <a:cs typeface="Impact"/>
              </a:rPr>
              <a:t>Das Gegenüber entdeckt ein eigenes Interesse an ihrer Sache! </a:t>
            </a:r>
          </a:p>
          <a:p>
            <a:pPr marL="469266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dirty="0" smtClean="0">
                <a:solidFill>
                  <a:srgbClr val="00B050"/>
                </a:solidFill>
              </a:rPr>
              <a:t>Mein Gegenüber kommt auf eigenem Weg zu </a:t>
            </a:r>
            <a:r>
              <a:rPr lang="de-DE" dirty="0">
                <a:solidFill>
                  <a:srgbClr val="00B050"/>
                </a:solidFill>
              </a:rPr>
              <a:t>meinem Ziel</a:t>
            </a:r>
            <a:r>
              <a:rPr lang="de-DE" dirty="0" smtClean="0">
                <a:solidFill>
                  <a:srgbClr val="00B050"/>
                </a:solidFill>
              </a:rPr>
              <a:t>!</a:t>
            </a:r>
            <a:endParaRPr lang="de-DE" sz="2000" dirty="0" smtClean="0">
              <a:latin typeface="Impact"/>
              <a:cs typeface="Impact"/>
            </a:endParaRPr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765175" y="649781"/>
            <a:ext cx="106584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4800" dirty="0" smtClean="0">
                <a:solidFill>
                  <a:srgbClr val="B80D0E"/>
                </a:solidFill>
              </a:rPr>
              <a:t>Wie Überzeugen Trotzdem gehen kann …</a:t>
            </a:r>
            <a:endParaRPr sz="4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267200"/>
            <a:ext cx="2116764" cy="145283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2"/>
          <a:stretch/>
        </p:blipFill>
        <p:spPr>
          <a:xfrm>
            <a:off x="9372600" y="2403877"/>
            <a:ext cx="2322478" cy="12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9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 txBox="1"/>
          <p:nvPr/>
        </p:nvSpPr>
        <p:spPr>
          <a:xfrm>
            <a:off x="6568697" y="2514600"/>
            <a:ext cx="5352795" cy="3208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 smtClean="0">
                <a:solidFill>
                  <a:srgbClr val="00B050"/>
                </a:solidFill>
                <a:latin typeface="Impact"/>
                <a:cs typeface="Impact"/>
              </a:rPr>
              <a:t>Lerne!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Die VERWALTUNG von einer Idee zu überzeugen ist an sich so  mittelschwierig … nicht mehr, aber auch nicht weniger!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Es macht es umso leichter, wenn für die Person </a:t>
            </a:r>
            <a:r>
              <a:rPr lang="de-DE" sz="1500" dirty="0">
                <a:cs typeface="Impact"/>
              </a:rPr>
              <a:t>das Thema neu </a:t>
            </a:r>
            <a:r>
              <a:rPr lang="de-DE" sz="1500" dirty="0" smtClean="0">
                <a:cs typeface="Impact"/>
              </a:rPr>
              <a:t>ist, ich </a:t>
            </a:r>
            <a:r>
              <a:rPr lang="de-DE" sz="1500" dirty="0">
                <a:cs typeface="Impact"/>
              </a:rPr>
              <a:t>sie gut kenne </a:t>
            </a:r>
            <a:r>
              <a:rPr lang="de-DE" sz="1500" dirty="0" smtClean="0">
                <a:cs typeface="Impact"/>
              </a:rPr>
              <a:t>oder diese mein </a:t>
            </a:r>
            <a:r>
              <a:rPr lang="de-DE" sz="1500" dirty="0" smtClean="0">
                <a:latin typeface="Impact"/>
                <a:cs typeface="Impact"/>
              </a:rPr>
              <a:t>Anliegen teilt. 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Es macht es umso schwieriger, wenn die Person Vorurteile gegen mein Thema hat, prinzipiell nicht unterstützen will oder mich als Person ablehnt. 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rgbClr val="00B050"/>
                </a:solidFill>
                <a:latin typeface="Impact"/>
                <a:cs typeface="Impact"/>
              </a:rPr>
              <a:t>Entsprechend muss ich meine Strategie wählen.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96892" y="340089"/>
            <a:ext cx="63246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 smtClean="0">
                <a:solidFill>
                  <a:srgbClr val="B80D0E"/>
                </a:solidFill>
              </a:rPr>
              <a:t>Schwierigkeitsgrad</a:t>
            </a:r>
            <a:endParaRPr sz="54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04800" y="1371600"/>
            <a:ext cx="5724525" cy="5257800"/>
            <a:chOff x="304800" y="1371600"/>
            <a:chExt cx="5724525" cy="525780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1371600"/>
              <a:ext cx="5724525" cy="525780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5624" y="3083168"/>
              <a:ext cx="228601" cy="152400"/>
            </a:xfrm>
            <a:prstGeom prst="rect">
              <a:avLst/>
            </a:prstGeom>
          </p:spPr>
        </p:pic>
      </p:grpSp>
      <p:sp>
        <p:nvSpPr>
          <p:cNvPr id="8" name="Textfeld 7"/>
          <p:cNvSpPr txBox="1"/>
          <p:nvPr/>
        </p:nvSpPr>
        <p:spPr>
          <a:xfrm>
            <a:off x="4634279" y="6444734"/>
            <a:ext cx="1371600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www.rach-team-kommunikation.de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199944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800" dirty="0" smtClean="0">
                <a:solidFill>
                  <a:srgbClr val="B80D0E"/>
                </a:solidFill>
              </a:rPr>
              <a:t>Wir rütteln an einer fragilen Weltsicht …</a:t>
            </a:r>
            <a:endParaRPr lang="de-DE" sz="4800" dirty="0">
              <a:solidFill>
                <a:srgbClr val="B80D0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38600" y="1906954"/>
            <a:ext cx="7239000" cy="3960446"/>
          </a:xfrm>
        </p:spPr>
        <p:txBody>
          <a:bodyPr>
            <a:normAutofit/>
          </a:bodyPr>
          <a:lstStyle/>
          <a:p>
            <a:r>
              <a:rPr lang="de-DE" sz="1500" dirty="0" smtClean="0"/>
              <a:t>Überzeugungen BAUEN aufeinander </a:t>
            </a:r>
            <a:r>
              <a:rPr lang="de-DE" sz="1500" dirty="0"/>
              <a:t>auf. </a:t>
            </a:r>
            <a:r>
              <a:rPr lang="de-DE" sz="1500" dirty="0" smtClean="0"/>
              <a:t>manche Überzeugungen SIND von </a:t>
            </a:r>
            <a:r>
              <a:rPr lang="de-DE" sz="1500" dirty="0"/>
              <a:t>anderen </a:t>
            </a:r>
            <a:r>
              <a:rPr lang="de-DE" sz="1500" dirty="0" smtClean="0"/>
              <a:t>dicht </a:t>
            </a:r>
            <a:r>
              <a:rPr lang="de-DE" sz="1500" dirty="0"/>
              <a:t>umgeben </a:t>
            </a:r>
            <a:r>
              <a:rPr lang="de-DE" sz="1500" dirty="0" smtClean="0"/>
              <a:t>und dadurch </a:t>
            </a:r>
            <a:r>
              <a:rPr lang="de-DE" sz="1500" dirty="0"/>
              <a:t>fest eingebaut</a:t>
            </a:r>
            <a:r>
              <a:rPr lang="de-DE" sz="1500" dirty="0" smtClean="0"/>
              <a:t>. </a:t>
            </a:r>
          </a:p>
          <a:p>
            <a:pPr marL="0" indent="0">
              <a:buNone/>
            </a:pPr>
            <a:r>
              <a:rPr lang="de-DE" dirty="0">
                <a:solidFill>
                  <a:srgbClr val="FFC000"/>
                </a:solidFill>
              </a:rPr>
              <a:t>	</a:t>
            </a:r>
            <a:r>
              <a:rPr lang="de-DE" dirty="0" smtClean="0">
                <a:solidFill>
                  <a:srgbClr val="FFC000"/>
                </a:solidFill>
              </a:rPr>
              <a:t>Werte, Haltungen, Glaubenssätze</a:t>
            </a:r>
            <a:endParaRPr lang="de-DE" dirty="0">
              <a:solidFill>
                <a:srgbClr val="FFC000"/>
              </a:solidFill>
            </a:endParaRPr>
          </a:p>
          <a:p>
            <a:r>
              <a:rPr lang="de-DE" sz="1500" dirty="0" smtClean="0"/>
              <a:t>Unser </a:t>
            </a:r>
            <a:r>
              <a:rPr lang="de-DE" sz="1500" dirty="0"/>
              <a:t>Gehirn </a:t>
            </a:r>
            <a:r>
              <a:rPr lang="de-DE" sz="1500" dirty="0" smtClean="0"/>
              <a:t>hält an Bewährtem fest und ändert nichts spontan. Es </a:t>
            </a:r>
            <a:r>
              <a:rPr lang="de-DE" sz="1500" dirty="0"/>
              <a:t>neigt dazu, neuere Erfahrungen so zu interpretieren, </a:t>
            </a:r>
            <a:r>
              <a:rPr lang="de-DE" sz="1500" dirty="0" smtClean="0"/>
              <a:t>dass sie </a:t>
            </a:r>
            <a:r>
              <a:rPr lang="de-DE" sz="1500" dirty="0"/>
              <a:t>zu </a:t>
            </a:r>
            <a:r>
              <a:rPr lang="de-DE" sz="1500" dirty="0" smtClean="0"/>
              <a:t>den früheren passen</a:t>
            </a:r>
            <a:r>
              <a:rPr lang="de-DE" sz="1500" dirty="0"/>
              <a:t>.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C00000"/>
                </a:solidFill>
              </a:rPr>
              <a:t>	Auf der Hut, faule Kompromisse, Aktive </a:t>
            </a:r>
            <a:r>
              <a:rPr lang="de-DE" dirty="0" err="1" smtClean="0">
                <a:solidFill>
                  <a:srgbClr val="C00000"/>
                </a:solidFill>
              </a:rPr>
              <a:t>GegenArgumente</a:t>
            </a:r>
            <a:endParaRPr lang="de-DE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sz="1400" dirty="0" smtClean="0"/>
              <a:t>Einige Teile des „Kartenhauses“ kennen wir allerdings gut </a:t>
            </a:r>
            <a:br>
              <a:rPr lang="de-DE" sz="1400" dirty="0" smtClean="0"/>
            </a:br>
            <a:r>
              <a:rPr lang="de-DE" sz="1400" dirty="0" smtClean="0"/>
              <a:t>und können daran anknüpfen …</a:t>
            </a:r>
          </a:p>
          <a:p>
            <a:pPr marL="914400" lvl="2" indent="0">
              <a:buNone/>
            </a:pPr>
            <a:r>
              <a:rPr lang="de-DE" sz="1700" dirty="0">
                <a:solidFill>
                  <a:srgbClr val="00B050"/>
                </a:solidFill>
                <a:latin typeface="Impact"/>
                <a:cs typeface="Impact"/>
              </a:rPr>
              <a:t>Alter, Status, Beziehung zur Thematik, politische Einstellungen, soziale Zwänge, Herzensanliegen,  …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9" y="1905000"/>
            <a:ext cx="295656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 smtClean="0">
                <a:solidFill>
                  <a:srgbClr val="B80D0E"/>
                </a:solidFill>
              </a:rPr>
              <a:t>Die wichtigsten Erfolgsfaktoren</a:t>
            </a:r>
            <a:endParaRPr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96553"/>
            <a:ext cx="4353533" cy="3829584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097530" y="2971800"/>
            <a:ext cx="5352795" cy="2731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 smtClean="0">
                <a:solidFill>
                  <a:srgbClr val="00B050"/>
                </a:solidFill>
                <a:latin typeface="Impact"/>
                <a:cs typeface="Impact"/>
              </a:rPr>
              <a:t>Lerne!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Rhetorisches Geschick ist nur ein kleiner Teil des Erfolgs … die Wissenschaft sagt ca. 10 %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sie haben eine Wahl zu entscheiden, an welchen Faktoren sie als Person besonders drehen wollen und für ihr Thema auch drehen sollten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Es gibt nicht den einen Weg zum Erfolg! Es gibt jedoch einen, der erfolgversprechender zur Situation passt!</a:t>
            </a:r>
            <a:endParaRPr sz="1500" dirty="0">
              <a:latin typeface="Impact"/>
              <a:cs typeface="Impac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038600" y="5937069"/>
            <a:ext cx="1482968" cy="1890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www.rach-team-kommunikation.de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27635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177" y="-7404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 smtClean="0">
                <a:solidFill>
                  <a:srgbClr val="B80D0E"/>
                </a:solidFill>
              </a:rPr>
              <a:t>Mein Beispiel 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782125" y="2616785"/>
            <a:ext cx="5352795" cy="265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27025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 startAt="2"/>
              <a:tabLst>
                <a:tab pos="469900" algn="l"/>
                <a:tab pos="470534" algn="l"/>
              </a:tabLst>
            </a:pPr>
            <a:endParaRPr sz="1500" dirty="0">
              <a:latin typeface="Impact"/>
              <a:cs typeface="Impact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6536284" y="2644695"/>
            <a:ext cx="5352795" cy="3162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Ziel: bezahlbare und ökologische Energieversorgung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 err="1" smtClean="0">
                <a:latin typeface="Impact"/>
                <a:cs typeface="Impact"/>
              </a:rPr>
              <a:t>Bürger_innen</a:t>
            </a:r>
            <a:r>
              <a:rPr lang="de-DE" sz="1500" dirty="0" smtClean="0">
                <a:latin typeface="Impact"/>
                <a:cs typeface="Impact"/>
              </a:rPr>
              <a:t> werden </a:t>
            </a:r>
            <a:r>
              <a:rPr lang="de-DE" sz="1500" dirty="0" err="1" smtClean="0">
                <a:latin typeface="Impact"/>
                <a:cs typeface="Impact"/>
              </a:rPr>
              <a:t>Genossenschafter_innen</a:t>
            </a:r>
            <a:endParaRPr lang="de-DE" sz="1500" dirty="0" smtClean="0">
              <a:latin typeface="Impact"/>
              <a:cs typeface="Impact"/>
            </a:endParaRP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Dächer kommunaler Gebäude für Solar genutzt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Private Dächer können eingebracht werden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>
                <a:cs typeface="Impact"/>
              </a:rPr>
              <a:t>Überschüsse werden als Dividende an die Beteiligten und die Kommune </a:t>
            </a:r>
            <a:r>
              <a:rPr lang="de-DE" sz="1500" dirty="0" smtClean="0">
                <a:cs typeface="Impact"/>
              </a:rPr>
              <a:t>ausgezahlt</a:t>
            </a:r>
            <a:endParaRPr lang="de-DE" sz="1500" dirty="0">
              <a:cs typeface="Impact"/>
            </a:endParaRP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Einmal im Jahr ein „Fest“ für Austausch, Kritik, Werbung und Zukunftsideen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Gemeinde soll Fördermittel beantragen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346831" y="376371"/>
            <a:ext cx="3041903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Horst Mahnke</a:t>
            </a:r>
          </a:p>
          <a:p>
            <a:pPr marL="285750" indent="-285750">
              <a:buFontTx/>
              <a:buChar char="-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59 Jahre</a:t>
            </a:r>
          </a:p>
          <a:p>
            <a:pPr marL="285750" indent="-285750">
              <a:buFontTx/>
              <a:buChar char="-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Abteilungsleiter im Wasserwerk</a:t>
            </a:r>
          </a:p>
          <a:p>
            <a:pPr marL="285750" indent="-285750">
              <a:buFontTx/>
              <a:buChar char="-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Thema Stadt &amp; Land zum Bürgermeister gewählt</a:t>
            </a:r>
          </a:p>
          <a:p>
            <a:pPr marL="285750" indent="-285750">
              <a:buFontTx/>
              <a:buChar char="-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Eltern wohnen im Dorf</a:t>
            </a:r>
          </a:p>
          <a:p>
            <a:pPr marL="285750" indent="-285750">
              <a:buFontTx/>
              <a:buChar char="-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Kulturbegeistert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1" y="2644695"/>
            <a:ext cx="5560041" cy="3127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31" y="368556"/>
            <a:ext cx="1848000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60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 smtClean="0">
                <a:solidFill>
                  <a:srgbClr val="B80D0E"/>
                </a:solidFill>
              </a:rPr>
              <a:t>Die wichtigsten Erfolgsfaktoren</a:t>
            </a:r>
            <a:endParaRPr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96553"/>
            <a:ext cx="4353533" cy="3829584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044731" y="2296553"/>
            <a:ext cx="5613869" cy="407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latin typeface="Impact"/>
                <a:cs typeface="Impact"/>
              </a:rPr>
              <a:t>„Wie es in den Wald reinschallt … so schallt es auch wieder raus!“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smtClean="0">
                <a:solidFill>
                  <a:srgbClr val="00B050"/>
                </a:solidFill>
                <a:latin typeface="Impact"/>
                <a:cs typeface="Impact"/>
              </a:rPr>
              <a:t>Wähle die Beziehung, die du anbieten willst!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 smtClean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err="1" smtClean="0">
                <a:latin typeface="Impact"/>
                <a:cs typeface="Impact"/>
              </a:rPr>
              <a:t>dogmatsich</a:t>
            </a:r>
            <a:endParaRPr lang="de-DE" sz="1500" dirty="0" smtClean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	</a:t>
            </a:r>
            <a:r>
              <a:rPr lang="de-DE" sz="1500" dirty="0" smtClean="0">
                <a:latin typeface="Impact"/>
                <a:cs typeface="Impact"/>
              </a:rPr>
              <a:t>feindselig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	</a:t>
            </a:r>
            <a:r>
              <a:rPr lang="de-DE" sz="1500" dirty="0" smtClean="0">
                <a:latin typeface="Impact"/>
                <a:cs typeface="Impact"/>
              </a:rPr>
              <a:t>		andersdenkend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	</a:t>
            </a:r>
            <a:r>
              <a:rPr lang="de-DE" sz="1500" dirty="0" smtClean="0">
                <a:latin typeface="Impact"/>
                <a:cs typeface="Impact"/>
              </a:rPr>
              <a:t>			neutral entscheidend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	</a:t>
            </a:r>
            <a:r>
              <a:rPr lang="de-DE" sz="1500" dirty="0" smtClean="0">
                <a:latin typeface="Impact"/>
                <a:cs typeface="Impact"/>
              </a:rPr>
              <a:t>				unwissend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	</a:t>
            </a:r>
            <a:r>
              <a:rPr lang="de-DE" sz="1500" dirty="0" smtClean="0">
                <a:latin typeface="Impact"/>
                <a:cs typeface="Impact"/>
              </a:rPr>
              <a:t>					aufgeschlossen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	</a:t>
            </a:r>
            <a:r>
              <a:rPr lang="de-DE" sz="1500" dirty="0" smtClean="0">
                <a:latin typeface="Impact"/>
                <a:cs typeface="Impact"/>
              </a:rPr>
              <a:t>						unterstützend</a:t>
            </a:r>
            <a:endParaRPr sz="1500" dirty="0">
              <a:latin typeface="Impact"/>
              <a:cs typeface="Impact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734408" y="2370992"/>
            <a:ext cx="864000" cy="8640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6" name="Nach links gekrümmter Pfeil 5"/>
          <p:cNvSpPr/>
          <p:nvPr/>
        </p:nvSpPr>
        <p:spPr>
          <a:xfrm>
            <a:off x="8584965" y="3849086"/>
            <a:ext cx="533400" cy="9652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Nach links gekrümmter Pfeil 7"/>
          <p:cNvSpPr/>
          <p:nvPr/>
        </p:nvSpPr>
        <p:spPr>
          <a:xfrm>
            <a:off x="10363200" y="5334000"/>
            <a:ext cx="533400" cy="9652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Nach links gekrümmter Pfeil 8"/>
          <p:cNvSpPr/>
          <p:nvPr/>
        </p:nvSpPr>
        <p:spPr>
          <a:xfrm>
            <a:off x="9486900" y="4572000"/>
            <a:ext cx="571500" cy="9652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84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Wichtiges Ereig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ichtiges Ereig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chtiges Ereig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10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11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12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2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3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4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5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6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7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8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9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1232</Words>
  <Application>Microsoft Office PowerPoint</Application>
  <PresentationFormat>Breitbild</PresentationFormat>
  <Paragraphs>175</Paragraphs>
  <Slides>27</Slides>
  <Notes>2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Impact</vt:lpstr>
      <vt:lpstr>Wingdings</vt:lpstr>
      <vt:lpstr>Wichtiges Ereignis</vt:lpstr>
      <vt:lpstr>Wie überzeuge ich andere von meiner Idee</vt:lpstr>
      <vt:lpstr>Wieso braucht es einen WS dafür?</vt:lpstr>
      <vt:lpstr>… und weil Alltags-Strategien nicht funktionieren!</vt:lpstr>
      <vt:lpstr>Wie Überzeugen Trotzdem gehen kann …</vt:lpstr>
      <vt:lpstr>Schwierigkeitsgrad</vt:lpstr>
      <vt:lpstr>Wir rütteln an einer fragilen Weltsicht …</vt:lpstr>
      <vt:lpstr>Die wichtigsten Erfolgsfaktoren</vt:lpstr>
      <vt:lpstr>Mein Beispiel </vt:lpstr>
      <vt:lpstr>Die wichtigsten Erfolgsfaktoren</vt:lpstr>
      <vt:lpstr>Die wichtigsten Erfolgsfaktoren</vt:lpstr>
      <vt:lpstr>Die wichtigsten Erfolgsfaktoren</vt:lpstr>
      <vt:lpstr>Die wichtigsten Erfolgsfaktoren</vt:lpstr>
      <vt:lpstr>Die wichtigsten Erfolgsfaktoren</vt:lpstr>
      <vt:lpstr>Die wichtigsten Erfolgsfaktoren</vt:lpstr>
      <vt:lpstr>PowerPoint-Präsentation</vt:lpstr>
      <vt:lpstr>1. Ein Modell für den Kopf</vt:lpstr>
      <vt:lpstr>2. Ein paar wunderbare Fragen</vt:lpstr>
      <vt:lpstr>3. Eine unverselle Story-anleitung</vt:lpstr>
      <vt:lpstr>PowerPoint-Präsentation</vt:lpstr>
      <vt:lpstr>In Murmelgruppen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Brot für die Welt  goes Agile</dc:title>
  <dc:creator>Win 10</dc:creator>
  <cp:lastModifiedBy>Kosakow-Kutscher, Sabine</cp:lastModifiedBy>
  <cp:revision>79</cp:revision>
  <cp:lastPrinted>2024-03-22T12:33:15Z</cp:lastPrinted>
  <dcterms:created xsi:type="dcterms:W3CDTF">2021-09-01T10:50:12Z</dcterms:created>
  <dcterms:modified xsi:type="dcterms:W3CDTF">2024-04-04T10:29:18Z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2020-10-10T00:00:00Z</vt:filetime>
  </property>
  <property fmtid="{D5CDD505-2E9C-101B-9397-08002B2CF9AE}" pid="3" name="Creator">
    <vt:lpwstr>Microsoft® PowerPoint® für Office 365</vt:lpwstr>
  </property>
  <property fmtid="{D5CDD505-2E9C-101B-9397-08002B2CF9AE}" pid="4" name="LastSaved">
    <vt:filetime>2021-09-01T00:00:00Z</vt:filetime>
  </property>
</Properties>
</file>