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8"/>
  </p:notesMasterIdLst>
  <p:handoutMasterIdLst>
    <p:handoutMasterId r:id="rId9"/>
  </p:handoutMasterIdLst>
  <p:sldIdLst>
    <p:sldId id="257" r:id="rId2"/>
    <p:sldId id="287" r:id="rId3"/>
    <p:sldId id="436" r:id="rId4"/>
    <p:sldId id="438" r:id="rId5"/>
    <p:sldId id="439" r:id="rId6"/>
    <p:sldId id="437" r:id="rId7"/>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48" autoAdjust="0"/>
    <p:restoredTop sz="94660"/>
  </p:normalViewPr>
  <p:slideViewPr>
    <p:cSldViewPr snapToGrid="0">
      <p:cViewPr varScale="1">
        <p:scale>
          <a:sx n="84" d="100"/>
          <a:sy n="84" d="100"/>
        </p:scale>
        <p:origin x="278" y="8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E3EAF80-AF55-435C-A5A9-97FED94F3AE2}" type="datetime1">
              <a:rPr lang="de-DE" smtClean="0"/>
              <a:t>21.03.2024</a:t>
            </a:fld>
            <a:endParaRPr lang="en-US"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‹Nr.›</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DEE4A31-61E1-4E24-80F3-D761182005AD}" type="datetime1">
              <a:rPr lang="de-DE" smtClean="0"/>
              <a:t>21.03.2024</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Textmasterformate durch Klicken bearbeiten</a:t>
            </a:r>
            <a:endParaRPr lang="en-US"/>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‹Nr.›</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de-DE"/>
              <a:t>Mastertitelformat bearbeiten</a:t>
            </a:r>
            <a:endParaRPr lang="en-US" dirty="0"/>
          </a:p>
        </p:txBody>
      </p:sp>
      <p:sp>
        <p:nvSpPr>
          <p:cNvPr id="3" name="Untertitel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a:t>Master-Untertitelformat bearbeiten</a:t>
            </a:r>
            <a:endParaRPr lang="en-US" dirty="0"/>
          </a:p>
        </p:txBody>
      </p:sp>
      <p:sp>
        <p:nvSpPr>
          <p:cNvPr id="8" name="Datumsplatzhalter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417EF11F-8F70-48F8-94D5-A18F7F485071}" type="datetime1">
              <a:rPr lang="de-DE" smtClean="0"/>
              <a:t>21.03.2024</a:t>
            </a:fld>
            <a:endParaRPr lang="en-US" dirty="0"/>
          </a:p>
        </p:txBody>
      </p:sp>
      <p:sp>
        <p:nvSpPr>
          <p:cNvPr id="9" name="Fußzeilenplatzhalt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r>
              <a:rPr lang="de-DE"/>
              <a:t>Quelle: </a:t>
            </a:r>
            <a:endParaRPr lang="en-US" dirty="0"/>
          </a:p>
        </p:txBody>
      </p:sp>
      <p:sp>
        <p:nvSpPr>
          <p:cNvPr id="10" name="Foliennummernplatzhalt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9" name="Titel 1"/>
          <p:cNvSpPr>
            <a:spLocks noGrp="1"/>
          </p:cNvSpPr>
          <p:nvPr>
            <p:ph type="title"/>
          </p:nvPr>
        </p:nvSpPr>
        <p:spPr>
          <a:xfrm>
            <a:off x="581192" y="702156"/>
            <a:ext cx="11029616" cy="1013800"/>
          </a:xfrm>
        </p:spPr>
        <p:txBody>
          <a:bodyPr rtlCol="0"/>
          <a:lstStyle/>
          <a:p>
            <a:pPr rtl="0"/>
            <a:r>
              <a:rPr lang="de-DE"/>
              <a:t>Mastertitelformat bearbeiten</a:t>
            </a:r>
            <a:endParaRPr lang="en-US" dirty="0"/>
          </a:p>
        </p:txBody>
      </p:sp>
      <p:sp>
        <p:nvSpPr>
          <p:cNvPr id="3" name="Vertikaler Textplatzhalt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Datumsplatzhalter 3"/>
          <p:cNvSpPr>
            <a:spLocks noGrp="1"/>
          </p:cNvSpPr>
          <p:nvPr>
            <p:ph type="dt" sz="half" idx="10"/>
          </p:nvPr>
        </p:nvSpPr>
        <p:spPr/>
        <p:txBody>
          <a:bodyPr rtlCol="0"/>
          <a:lstStyle/>
          <a:p>
            <a:pPr rtl="0"/>
            <a:fld id="{D5BA3980-5923-4B60-9995-36FB284FD7D5}" type="datetime1">
              <a:rPr lang="de-DE" smtClean="0"/>
              <a:t>21.03.2024</a:t>
            </a:fld>
            <a:endParaRPr lang="en-US" dirty="0"/>
          </a:p>
        </p:txBody>
      </p:sp>
      <p:sp>
        <p:nvSpPr>
          <p:cNvPr id="5" name="Fußzeilenplatzhalter 4"/>
          <p:cNvSpPr>
            <a:spLocks noGrp="1"/>
          </p:cNvSpPr>
          <p:nvPr>
            <p:ph type="ftr" sz="quarter" idx="11"/>
          </p:nvPr>
        </p:nvSpPr>
        <p:spPr/>
        <p:txBody>
          <a:bodyPr rtlCol="0"/>
          <a:lstStyle/>
          <a:p>
            <a:pPr rtl="0"/>
            <a:r>
              <a:rPr lang="de-DE"/>
              <a:t>Quelle: </a:t>
            </a:r>
            <a:endParaRPr lang="en-US" dirty="0"/>
          </a:p>
        </p:txBody>
      </p:sp>
      <p:sp>
        <p:nvSpPr>
          <p:cNvPr id="6" name="Foliennummernplatzhalter 5"/>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htec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kaler Tite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de-DE"/>
              <a:t>Mastertitelformat bearbeiten</a:t>
            </a:r>
            <a:endParaRPr lang="en-US" dirty="0"/>
          </a:p>
        </p:txBody>
      </p:sp>
      <p:sp>
        <p:nvSpPr>
          <p:cNvPr id="3" name="Vertikaler Textplatzhalter 2"/>
          <p:cNvSpPr>
            <a:spLocks noGrp="1"/>
          </p:cNvSpPr>
          <p:nvPr>
            <p:ph type="body" orient="vert" idx="1"/>
          </p:nvPr>
        </p:nvSpPr>
        <p:spPr>
          <a:xfrm>
            <a:off x="774923" y="863600"/>
            <a:ext cx="7161625" cy="4807326"/>
          </a:xfrm>
        </p:spPr>
        <p:txBody>
          <a:bodyPr vert="eaVert" rtlCol="0" anchor="t"/>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Rechtec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htec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umsplatzhalter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50A7D62B-B8A7-4753-8F03-3B85D1A6C4FB}" type="datetime1">
              <a:rPr lang="de-DE" smtClean="0"/>
              <a:t>21.03.2024</a:t>
            </a:fld>
            <a:endParaRPr lang="en-US" dirty="0"/>
          </a:p>
        </p:txBody>
      </p:sp>
      <p:sp>
        <p:nvSpPr>
          <p:cNvPr id="12" name="Fußzeilenplatzhalt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r>
              <a:rPr lang="de-DE"/>
              <a:t>Quelle: </a:t>
            </a:r>
            <a:endParaRPr lang="en-US" dirty="0"/>
          </a:p>
        </p:txBody>
      </p:sp>
      <p:sp>
        <p:nvSpPr>
          <p:cNvPr id="13" name="Foliennummernplatzhalt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81192" y="702156"/>
            <a:ext cx="11029616" cy="1188720"/>
          </a:xfrm>
        </p:spPr>
        <p:txBody>
          <a:bodyPr rtlCol="0"/>
          <a:lstStyle/>
          <a:p>
            <a:pPr rtl="0"/>
            <a:r>
              <a:rPr lang="de-DE"/>
              <a:t>Mastertitelformat bearbeiten</a:t>
            </a:r>
            <a:endParaRPr lang="en-US" dirty="0"/>
          </a:p>
        </p:txBody>
      </p:sp>
      <p:sp>
        <p:nvSpPr>
          <p:cNvPr id="3" name="Inhaltsplatzhalter 2"/>
          <p:cNvSpPr>
            <a:spLocks noGrp="1"/>
          </p:cNvSpPr>
          <p:nvPr>
            <p:ph idx="1"/>
          </p:nvPr>
        </p:nvSpPr>
        <p:spPr>
          <a:xfrm>
            <a:off x="581192" y="2340864"/>
            <a:ext cx="11029615" cy="3634486"/>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Datumsplatzhalt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A342FDE1-8FF0-45EF-90CB-F32234AD8172}" type="datetime1">
              <a:rPr lang="de-DE" smtClean="0"/>
              <a:t>21.03.2024</a:t>
            </a:fld>
            <a:endParaRPr lang="en-US" dirty="0"/>
          </a:p>
        </p:txBody>
      </p:sp>
      <p:sp>
        <p:nvSpPr>
          <p:cNvPr id="9" name="Fußzeilenplatzhalt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de-DE"/>
              <a:t>Quelle: </a:t>
            </a:r>
            <a:endParaRPr lang="en-US" dirty="0"/>
          </a:p>
        </p:txBody>
      </p:sp>
      <p:sp>
        <p:nvSpPr>
          <p:cNvPr id="10" name="Foliennummernplatzhalt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8" name="Rechtec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de-DE"/>
              <a:t>Mastertitelformat bearbeiten</a:t>
            </a:r>
            <a:endParaRPr lang="en-US" dirty="0"/>
          </a:p>
        </p:txBody>
      </p:sp>
      <p:sp>
        <p:nvSpPr>
          <p:cNvPr id="3" name="Textplatzhalt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Mastertextformat bearbeiten</a:t>
            </a:r>
          </a:p>
        </p:txBody>
      </p:sp>
      <p:sp>
        <p:nvSpPr>
          <p:cNvPr id="7" name="Datumsplatzhalter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7AE82D6C-268F-4D97-9CDD-8FF98AE69344}" type="datetime1">
              <a:rPr lang="de-DE" smtClean="0"/>
              <a:t>21.03.2024</a:t>
            </a:fld>
            <a:endParaRPr lang="en-US" dirty="0"/>
          </a:p>
        </p:txBody>
      </p:sp>
      <p:sp>
        <p:nvSpPr>
          <p:cNvPr id="9" name="Fußzeilenplatzhalt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r>
              <a:rPr lang="de-DE"/>
              <a:t>Quelle: </a:t>
            </a:r>
            <a:endParaRPr lang="en-US" dirty="0"/>
          </a:p>
        </p:txBody>
      </p:sp>
      <p:sp>
        <p:nvSpPr>
          <p:cNvPr id="10" name="Foliennummernplatzhalt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Inhaltsplatzhalter 2"/>
          <p:cNvSpPr>
            <a:spLocks noGrp="1"/>
          </p:cNvSpPr>
          <p:nvPr>
            <p:ph sz="half" idx="1"/>
          </p:nvPr>
        </p:nvSpPr>
        <p:spPr>
          <a:xfrm>
            <a:off x="581193" y="2228003"/>
            <a:ext cx="5194767"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Inhaltsplatzhalter 3"/>
          <p:cNvSpPr>
            <a:spLocks noGrp="1"/>
          </p:cNvSpPr>
          <p:nvPr>
            <p:ph sz="half" idx="2"/>
          </p:nvPr>
        </p:nvSpPr>
        <p:spPr>
          <a:xfrm>
            <a:off x="6416039" y="2228003"/>
            <a:ext cx="5194769"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Datumsplatzhalter 4"/>
          <p:cNvSpPr>
            <a:spLocks noGrp="1"/>
          </p:cNvSpPr>
          <p:nvPr>
            <p:ph type="dt" sz="half" idx="10"/>
          </p:nvPr>
        </p:nvSpPr>
        <p:spPr/>
        <p:txBody>
          <a:bodyPr rtlCol="0"/>
          <a:lstStyle/>
          <a:p>
            <a:pPr rtl="0"/>
            <a:fld id="{5449C8D1-2954-4A42-BF4D-D0D6922527A9}" type="datetime1">
              <a:rPr lang="de-DE" smtClean="0"/>
              <a:t>21.03.2024</a:t>
            </a:fld>
            <a:endParaRPr lang="en-US" dirty="0"/>
          </a:p>
        </p:txBody>
      </p:sp>
      <p:sp>
        <p:nvSpPr>
          <p:cNvPr id="6" name="Fußzeilenplatzhalter 5"/>
          <p:cNvSpPr>
            <a:spLocks noGrp="1"/>
          </p:cNvSpPr>
          <p:nvPr>
            <p:ph type="ftr" sz="quarter" idx="11"/>
          </p:nvPr>
        </p:nvSpPr>
        <p:spPr/>
        <p:txBody>
          <a:bodyPr rtlCol="0"/>
          <a:lstStyle/>
          <a:p>
            <a:pPr rtl="0"/>
            <a:r>
              <a:rPr lang="de-DE"/>
              <a:t>Quelle: </a:t>
            </a:r>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1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Textplatzhalt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4" name="Inhaltsplatzhalter 3"/>
          <p:cNvSpPr>
            <a:spLocks noGrp="1"/>
          </p:cNvSpPr>
          <p:nvPr>
            <p:ph sz="half" idx="2"/>
          </p:nvPr>
        </p:nvSpPr>
        <p:spPr>
          <a:xfrm>
            <a:off x="581194" y="2926052"/>
            <a:ext cx="5194766"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Textplatzhalt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de-DE"/>
              <a:t>Mastertextformat bearbeiten</a:t>
            </a:r>
          </a:p>
        </p:txBody>
      </p:sp>
      <p:sp>
        <p:nvSpPr>
          <p:cNvPr id="6" name="Inhaltsplatzhalter 5"/>
          <p:cNvSpPr>
            <a:spLocks noGrp="1"/>
          </p:cNvSpPr>
          <p:nvPr>
            <p:ph sz="quarter" idx="4"/>
          </p:nvPr>
        </p:nvSpPr>
        <p:spPr>
          <a:xfrm>
            <a:off x="6416037" y="2926052"/>
            <a:ext cx="5194771"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Datumsplatzhalter 6"/>
          <p:cNvSpPr>
            <a:spLocks noGrp="1"/>
          </p:cNvSpPr>
          <p:nvPr>
            <p:ph type="dt" sz="half" idx="10"/>
          </p:nvPr>
        </p:nvSpPr>
        <p:spPr/>
        <p:txBody>
          <a:bodyPr rtlCol="0"/>
          <a:lstStyle/>
          <a:p>
            <a:pPr rtl="0"/>
            <a:fld id="{0C214254-3727-4D95-9AF9-2ED2ECBAD936}" type="datetime1">
              <a:rPr lang="de-DE" smtClean="0"/>
              <a:t>21.03.2024</a:t>
            </a:fld>
            <a:endParaRPr lang="en-US" dirty="0"/>
          </a:p>
        </p:txBody>
      </p:sp>
      <p:sp>
        <p:nvSpPr>
          <p:cNvPr id="8" name="Fußzeilenplatzhalter 7"/>
          <p:cNvSpPr>
            <a:spLocks noGrp="1"/>
          </p:cNvSpPr>
          <p:nvPr>
            <p:ph type="ftr" sz="quarter" idx="11"/>
          </p:nvPr>
        </p:nvSpPr>
        <p:spPr/>
        <p:txBody>
          <a:bodyPr rtlCol="0"/>
          <a:lstStyle/>
          <a:p>
            <a:pPr rtl="0"/>
            <a:r>
              <a:rPr lang="de-DE"/>
              <a:t>Quelle: </a:t>
            </a:r>
            <a:endParaRPr lang="en-US" dirty="0"/>
          </a:p>
        </p:txBody>
      </p:sp>
      <p:sp>
        <p:nvSpPr>
          <p:cNvPr id="9" name="Foliennummernplatzhalter 8"/>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8" name="Titel 1"/>
          <p:cNvSpPr>
            <a:spLocks noGrp="1"/>
          </p:cNvSpPr>
          <p:nvPr>
            <p:ph type="title"/>
          </p:nvPr>
        </p:nvSpPr>
        <p:spPr>
          <a:xfrm>
            <a:off x="575894" y="729658"/>
            <a:ext cx="11029616" cy="988332"/>
          </a:xfrm>
        </p:spPr>
        <p:txBody>
          <a:bodyPr rtlCol="0"/>
          <a:lstStyle/>
          <a:p>
            <a:pPr rtl="0"/>
            <a:r>
              <a:rPr lang="de-DE"/>
              <a:t>Mastertitelformat bearbeiten</a:t>
            </a:r>
            <a:endParaRPr lang="en-US" dirty="0"/>
          </a:p>
        </p:txBody>
      </p:sp>
      <p:sp>
        <p:nvSpPr>
          <p:cNvPr id="3" name="Datumsplatzhalter 2"/>
          <p:cNvSpPr>
            <a:spLocks noGrp="1"/>
          </p:cNvSpPr>
          <p:nvPr>
            <p:ph type="dt" sz="half" idx="10"/>
          </p:nvPr>
        </p:nvSpPr>
        <p:spPr/>
        <p:txBody>
          <a:bodyPr rtlCol="0"/>
          <a:lstStyle/>
          <a:p>
            <a:pPr rtl="0"/>
            <a:fld id="{91481970-A044-42A8-B492-0CA819BEC028}" type="datetime1">
              <a:rPr lang="de-DE" smtClean="0"/>
              <a:t>21.03.2024</a:t>
            </a:fld>
            <a:endParaRPr lang="en-US" dirty="0"/>
          </a:p>
        </p:txBody>
      </p:sp>
      <p:sp>
        <p:nvSpPr>
          <p:cNvPr id="4" name="Fußzeilenplatzhalter 3"/>
          <p:cNvSpPr>
            <a:spLocks noGrp="1"/>
          </p:cNvSpPr>
          <p:nvPr>
            <p:ph type="ftr" sz="quarter" idx="11"/>
          </p:nvPr>
        </p:nvSpPr>
        <p:spPr/>
        <p:txBody>
          <a:bodyPr rtlCol="0"/>
          <a:lstStyle/>
          <a:p>
            <a:pPr rtl="0"/>
            <a:r>
              <a:rPr lang="de-DE"/>
              <a:t>Quelle: </a:t>
            </a:r>
            <a:endParaRPr lang="en-US" dirty="0"/>
          </a:p>
        </p:txBody>
      </p:sp>
      <p:sp>
        <p:nvSpPr>
          <p:cNvPr id="5" name="Foliennummernplatzhalter 4"/>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48540206-DD29-426B-AD38-7C046E85AEB7}" type="datetime1">
              <a:rPr lang="de-DE" smtClean="0"/>
              <a:t>21.03.2024</a:t>
            </a:fld>
            <a:endParaRPr lang="en-US" dirty="0"/>
          </a:p>
        </p:txBody>
      </p:sp>
      <p:sp>
        <p:nvSpPr>
          <p:cNvPr id="3" name="Fußzeilenplatzhalter 2"/>
          <p:cNvSpPr>
            <a:spLocks noGrp="1"/>
          </p:cNvSpPr>
          <p:nvPr>
            <p:ph type="ftr" sz="quarter" idx="11"/>
          </p:nvPr>
        </p:nvSpPr>
        <p:spPr/>
        <p:txBody>
          <a:bodyPr rtlCol="0"/>
          <a:lstStyle/>
          <a:p>
            <a:pPr rtl="0"/>
            <a:r>
              <a:rPr lang="de-DE"/>
              <a:t>Quelle: </a:t>
            </a:r>
            <a:endParaRPr lang="en-US" dirty="0"/>
          </a:p>
        </p:txBody>
      </p:sp>
      <p:sp>
        <p:nvSpPr>
          <p:cNvPr id="4" name="Foliennummernplatzhalter 3"/>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9" name="Rechtec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767857" y="933450"/>
            <a:ext cx="3031852" cy="1722419"/>
          </a:xfrm>
        </p:spPr>
        <p:txBody>
          <a:bodyPr rtlCol="0" anchor="b">
            <a:normAutofit/>
          </a:bodyPr>
          <a:lstStyle>
            <a:lvl1pPr algn="l">
              <a:defRPr sz="2200" b="0">
                <a:solidFill>
                  <a:srgbClr val="FFFFFF"/>
                </a:solidFill>
              </a:defRPr>
            </a:lvl1pPr>
          </a:lstStyle>
          <a:p>
            <a:pPr rtl="0"/>
            <a:r>
              <a:rPr lang="de-DE"/>
              <a:t>Mastertitelformat bearbeiten</a:t>
            </a:r>
            <a:endParaRPr lang="en-US" dirty="0"/>
          </a:p>
        </p:txBody>
      </p:sp>
      <p:sp>
        <p:nvSpPr>
          <p:cNvPr id="3" name="Inhaltsplatzhalt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Textplatzhalt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8" name="Datumsplatzhalt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66827867-B75E-4ADD-A49E-D51DE7624236}" type="datetime1">
              <a:rPr lang="de-DE" smtClean="0"/>
              <a:t>21.03.2024</a:t>
            </a:fld>
            <a:endParaRPr lang="en-US" dirty="0"/>
          </a:p>
        </p:txBody>
      </p:sp>
      <p:sp>
        <p:nvSpPr>
          <p:cNvPr id="10" name="Fußzeilenplatzhalt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de-DE"/>
              <a:t>Quelle: </a:t>
            </a:r>
            <a:endParaRPr lang="en-US" dirty="0"/>
          </a:p>
        </p:txBody>
      </p:sp>
      <p:sp>
        <p:nvSpPr>
          <p:cNvPr id="11" name="Foliennummernplatzhalt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‹Nr.›</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de-DE"/>
              <a:t>Mastertitelformat bearbeiten</a:t>
            </a:r>
            <a:endParaRPr lang="en-US" dirty="0"/>
          </a:p>
        </p:txBody>
      </p:sp>
      <p:sp>
        <p:nvSpPr>
          <p:cNvPr id="3" name="Bildplatzhalt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a:t>Bild durch Klicken auf Symbol hinzufügen</a:t>
            </a:r>
            <a:endParaRPr lang="en-US" dirty="0"/>
          </a:p>
        </p:txBody>
      </p:sp>
      <p:sp>
        <p:nvSpPr>
          <p:cNvPr id="4" name="Textplatzhalt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5" name="Datumsplatzhalter 4"/>
          <p:cNvSpPr>
            <a:spLocks noGrp="1"/>
          </p:cNvSpPr>
          <p:nvPr>
            <p:ph type="dt" sz="half" idx="10"/>
          </p:nvPr>
        </p:nvSpPr>
        <p:spPr/>
        <p:txBody>
          <a:bodyPr rtlCol="0"/>
          <a:lstStyle/>
          <a:p>
            <a:pPr rtl="0"/>
            <a:fld id="{8B9B9C5D-5522-4ECB-AA72-113C23A6A053}" type="datetime1">
              <a:rPr lang="de-DE" smtClean="0"/>
              <a:t>21.03.2024</a:t>
            </a:fld>
            <a:endParaRPr lang="en-US" dirty="0"/>
          </a:p>
        </p:txBody>
      </p:sp>
      <p:sp>
        <p:nvSpPr>
          <p:cNvPr id="6" name="Fußzeilenplatzhalter 5"/>
          <p:cNvSpPr>
            <a:spLocks noGrp="1"/>
          </p:cNvSpPr>
          <p:nvPr>
            <p:ph type="ftr" sz="quarter" idx="11"/>
          </p:nvPr>
        </p:nvSpPr>
        <p:spPr/>
        <p:txBody>
          <a:bodyPr rtlCol="0"/>
          <a:lstStyle/>
          <a:p>
            <a:pPr algn="l" rtl="0"/>
            <a:r>
              <a:rPr lang="de-DE"/>
              <a:t>Quelle: </a:t>
            </a:r>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de"/>
              <a:t>Titelmasterformat durch Klicken bearbeiten</a:t>
            </a:r>
            <a:endParaRPr lang="en-US" dirty="0"/>
          </a:p>
        </p:txBody>
      </p:sp>
      <p:sp>
        <p:nvSpPr>
          <p:cNvPr id="3" name="Textplatzhalt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de"/>
              <a:t>Textmasterformate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4" name="Datumsplatzhalt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59A273D3-41F7-48B8-A9C3-3FB39C158D88}" type="datetime1">
              <a:rPr lang="de-DE" smtClean="0"/>
              <a:t>21.03.2024</a:t>
            </a:fld>
            <a:endParaRPr lang="en-US" dirty="0"/>
          </a:p>
        </p:txBody>
      </p:sp>
      <p:sp>
        <p:nvSpPr>
          <p:cNvPr id="5" name="Fußzeilenplatzhalt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de-DE"/>
              <a:t>Quelle: </a:t>
            </a:r>
            <a:endParaRPr lang="en-US" dirty="0"/>
          </a:p>
        </p:txBody>
      </p:sp>
      <p:sp>
        <p:nvSpPr>
          <p:cNvPr id="6" name="Foliennummernplatzhalt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‹Nr.›</a:t>
            </a:fld>
            <a:endParaRPr lang="en-US" dirty="0"/>
          </a:p>
        </p:txBody>
      </p:sp>
      <p:sp>
        <p:nvSpPr>
          <p:cNvPr id="9" name="Rechtec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htec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hteck 17">
            <a:extLst>
              <a:ext uri="{FF2B5EF4-FFF2-40B4-BE49-F238E27FC236}">
                <a16:creationId xmlns:a16="http://schemas.microsoft.com/office/drawing/2014/main" id="{D6D7A0BC-0046-4CAA-8E7F-DCAFE511E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el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fontScale="90000"/>
          </a:bodyPr>
          <a:lstStyle/>
          <a:p>
            <a:r>
              <a:rPr lang="de-DE" dirty="0"/>
              <a:t/>
            </a:r>
            <a:br>
              <a:rPr lang="de-DE" dirty="0"/>
            </a:br>
            <a:r>
              <a:rPr lang="de-DE" dirty="0"/>
              <a:t>Seniorenbeirat Falkensee</a:t>
            </a:r>
            <a:br>
              <a:rPr lang="de-DE" dirty="0"/>
            </a:br>
            <a:r>
              <a:rPr lang="de-DE" sz="2700" dirty="0"/>
              <a:t>Hitzeaktionspläne – Eine Aufgabe auch für Seniorenbeiräte</a:t>
            </a:r>
            <a:r>
              <a:rPr lang="de-DE" dirty="0"/>
              <a:t/>
            </a:r>
            <a:br>
              <a:rPr lang="de-DE" dirty="0"/>
            </a:br>
            <a:r>
              <a:rPr lang="de-DE" dirty="0"/>
              <a:t> </a:t>
            </a:r>
            <a:endParaRPr lang="de" dirty="0"/>
          </a:p>
        </p:txBody>
      </p:sp>
      <p:sp>
        <p:nvSpPr>
          <p:cNvPr id="3" name="Untertitel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5420111" cy="468233"/>
          </a:xfrm>
        </p:spPr>
        <p:txBody>
          <a:bodyPr rtlCol="0">
            <a:normAutofit/>
          </a:bodyPr>
          <a:lstStyle/>
          <a:p>
            <a:r>
              <a:rPr lang="de-DE" dirty="0"/>
              <a:t>Vorsitzender: Ulf Hoffmeyer-Zlotnik</a:t>
            </a:r>
            <a:endParaRPr lang="de" sz="2000" dirty="0"/>
          </a:p>
        </p:txBody>
      </p:sp>
      <p:sp>
        <p:nvSpPr>
          <p:cNvPr id="20" name="Rechteck 19">
            <a:extLst>
              <a:ext uri="{FF2B5EF4-FFF2-40B4-BE49-F238E27FC236}">
                <a16:creationId xmlns:a16="http://schemas.microsoft.com/office/drawing/2014/main" id="{E7C6334F-6411-41EC-AD7D-179EDD8B5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hteck 21">
            <a:extLst>
              <a:ext uri="{FF2B5EF4-FFF2-40B4-BE49-F238E27FC236}">
                <a16:creationId xmlns:a16="http://schemas.microsoft.com/office/drawing/2014/main" id="{E6B02CEE-3AF8-4349-9B3E-8970E6DF62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hteck 23">
            <a:extLst>
              <a:ext uri="{FF2B5EF4-FFF2-40B4-BE49-F238E27FC236}">
                <a16:creationId xmlns:a16="http://schemas.microsoft.com/office/drawing/2014/main" id="{AAA01CF0-3FB5-44EB-B7DE-F2E86374C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Bild 5" descr="Nahaufnahme eines Logos&#10;&#10;Beschreibung wird automatisch generiert">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4524905"/>
            <a:ext cx="11260667" cy="1867427"/>
          </a:xfrm>
          <a:prstGeom prst="rect">
            <a:avLst/>
          </a:prstGeom>
        </p:spPr>
      </p:pic>
      <p:pic>
        <p:nvPicPr>
          <p:cNvPr id="5" name="Grafik 4">
            <a:extLst>
              <a:ext uri="{FF2B5EF4-FFF2-40B4-BE49-F238E27FC236}">
                <a16:creationId xmlns:a16="http://schemas.microsoft.com/office/drawing/2014/main" id="{9E1E2408-172A-42F9-833A-86F21FDE1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4740" y="2050071"/>
            <a:ext cx="2540000" cy="2006600"/>
          </a:xfrm>
          <a:prstGeom prst="rect">
            <a:avLst/>
          </a:prstGeom>
        </p:spPr>
      </p:pic>
      <p:sp>
        <p:nvSpPr>
          <p:cNvPr id="4" name="Datumsplatzhalter 3">
            <a:extLst>
              <a:ext uri="{FF2B5EF4-FFF2-40B4-BE49-F238E27FC236}">
                <a16:creationId xmlns:a16="http://schemas.microsoft.com/office/drawing/2014/main" id="{41437B3F-CDF2-4454-9459-7E9F9981BFBD}"/>
              </a:ext>
            </a:extLst>
          </p:cNvPr>
          <p:cNvSpPr>
            <a:spLocks noGrp="1"/>
          </p:cNvSpPr>
          <p:nvPr>
            <p:ph type="dt" sz="half" idx="10"/>
          </p:nvPr>
        </p:nvSpPr>
        <p:spPr/>
        <p:txBody>
          <a:bodyPr/>
          <a:lstStyle/>
          <a:p>
            <a:pPr rtl="0"/>
            <a:fld id="{11B02711-CFC9-4CEE-9F2C-BE9DD1BDCAF1}" type="datetime1">
              <a:rPr lang="de-DE" smtClean="0"/>
              <a:t>21.03.2024</a:t>
            </a:fld>
            <a:endParaRPr lang="en-US" dirty="0"/>
          </a:p>
        </p:txBody>
      </p:sp>
      <p:sp>
        <p:nvSpPr>
          <p:cNvPr id="7" name="Fußzeilenplatzhalter 6">
            <a:extLst>
              <a:ext uri="{FF2B5EF4-FFF2-40B4-BE49-F238E27FC236}">
                <a16:creationId xmlns:a16="http://schemas.microsoft.com/office/drawing/2014/main" id="{9D3F7DB5-E924-4E0E-AE04-E341ACF84A3A}"/>
              </a:ext>
            </a:extLst>
          </p:cNvPr>
          <p:cNvSpPr>
            <a:spLocks noGrp="1"/>
          </p:cNvSpPr>
          <p:nvPr>
            <p:ph type="ftr" sz="quarter" idx="11"/>
          </p:nvPr>
        </p:nvSpPr>
        <p:spPr/>
        <p:txBody>
          <a:bodyPr/>
          <a:lstStyle/>
          <a:p>
            <a:pPr rtl="0"/>
            <a:r>
              <a:rPr lang="de-DE"/>
              <a:t>Quelle: </a:t>
            </a:r>
            <a:endParaRPr lang="en-US" dirty="0"/>
          </a:p>
        </p:txBody>
      </p:sp>
      <p:sp>
        <p:nvSpPr>
          <p:cNvPr id="8" name="Foliennummernplatzhalter 7">
            <a:extLst>
              <a:ext uri="{FF2B5EF4-FFF2-40B4-BE49-F238E27FC236}">
                <a16:creationId xmlns:a16="http://schemas.microsoft.com/office/drawing/2014/main" id="{0EBDD3BE-30A4-4226-85BF-3A3445255ECC}"/>
              </a:ext>
            </a:extLst>
          </p:cNvPr>
          <p:cNvSpPr>
            <a:spLocks noGrp="1"/>
          </p:cNvSpPr>
          <p:nvPr>
            <p:ph type="sldNum" sz="quarter" idx="12"/>
          </p:nvPr>
        </p:nvSpPr>
        <p:spPr/>
        <p:txBody>
          <a:bodyPr/>
          <a:lstStyle/>
          <a:p>
            <a:pPr rtl="0"/>
            <a:fld id="{3A98EE3D-8CD1-4C3F-BD1C-C98C9596463C}" type="slidenum">
              <a:rPr lang="en-US" smtClean="0"/>
              <a:t>1</a:t>
            </a:fld>
            <a:endParaRPr lang="en-US" dirty="0"/>
          </a:p>
        </p:txBody>
      </p:sp>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1252E-CB25-746F-5B0B-EA0AEB856207}"/>
              </a:ext>
            </a:extLst>
          </p:cNvPr>
          <p:cNvSpPr>
            <a:spLocks noGrp="1"/>
          </p:cNvSpPr>
          <p:nvPr>
            <p:ph type="title"/>
          </p:nvPr>
        </p:nvSpPr>
        <p:spPr>
          <a:xfrm>
            <a:off x="581192" y="702156"/>
            <a:ext cx="7710251" cy="1188720"/>
          </a:xfrm>
        </p:spPr>
        <p:txBody>
          <a:bodyPr>
            <a:normAutofit/>
          </a:bodyPr>
          <a:lstStyle/>
          <a:p>
            <a:r>
              <a:rPr lang="de-DE" dirty="0"/>
              <a:t>Ausgangslage</a:t>
            </a:r>
            <a:br>
              <a:rPr lang="de-DE" dirty="0"/>
            </a:br>
            <a:endParaRPr lang="de-DE" dirty="0"/>
          </a:p>
        </p:txBody>
      </p:sp>
      <p:sp>
        <p:nvSpPr>
          <p:cNvPr id="3" name="Inhaltsplatzhalter 2">
            <a:extLst>
              <a:ext uri="{FF2B5EF4-FFF2-40B4-BE49-F238E27FC236}">
                <a16:creationId xmlns:a16="http://schemas.microsoft.com/office/drawing/2014/main" id="{B0282932-58D8-3211-E6D2-96C4B75499D8}"/>
              </a:ext>
            </a:extLst>
          </p:cNvPr>
          <p:cNvSpPr>
            <a:spLocks noGrp="1"/>
          </p:cNvSpPr>
          <p:nvPr>
            <p:ph idx="1"/>
          </p:nvPr>
        </p:nvSpPr>
        <p:spPr>
          <a:xfrm>
            <a:off x="581192" y="2102164"/>
            <a:ext cx="6556455" cy="4110462"/>
          </a:xfrm>
        </p:spPr>
        <p:txBody>
          <a:bodyPr>
            <a:normAutofit/>
          </a:bodyPr>
          <a:lstStyle/>
          <a:p>
            <a:pPr marL="0" indent="0">
              <a:buNone/>
            </a:pPr>
            <a:r>
              <a:rPr lang="de-DE" sz="2000" dirty="0"/>
              <a:t>Der Klimawandel wird weitgehend nicht mehr geleugnet. Zwar gab es auch schon früher sehr heiße Tage und Sommer, aber:</a:t>
            </a:r>
          </a:p>
          <a:p>
            <a:r>
              <a:rPr lang="de-DE" sz="2000" dirty="0"/>
              <a:t>die Anzahl dieser Tage nimmt zu</a:t>
            </a:r>
          </a:p>
          <a:p>
            <a:r>
              <a:rPr lang="de-DE" sz="2000" dirty="0"/>
              <a:t>und auch die Anzahl älterer Bürger/innen, die häufig nicht immer daran denken, sich bei Hitze entsprechend zu schützen und viel Wasser zu trinken, nimmt zu</a:t>
            </a:r>
          </a:p>
          <a:p>
            <a:r>
              <a:rPr lang="de-DE" sz="2000" dirty="0"/>
              <a:t>Sonnenstich, Hitzeerschöpfung und Hitzschlag treten bei allen Altersgruppen auf, besonders gefährdet sind jedoch Kleinkinder und Senior(</a:t>
            </a:r>
            <a:r>
              <a:rPr lang="de-DE" sz="2000" dirty="0" err="1"/>
              <a:t>inn</a:t>
            </a:r>
            <a:r>
              <a:rPr lang="de-DE" sz="2000" dirty="0"/>
              <a:t>)en. </a:t>
            </a:r>
          </a:p>
          <a:p>
            <a:pPr marL="0" indent="0">
              <a:buNone/>
            </a:pPr>
            <a:endParaRPr lang="de-DE" dirty="0"/>
          </a:p>
        </p:txBody>
      </p:sp>
      <p:sp>
        <p:nvSpPr>
          <p:cNvPr id="4" name="Datumsplatzhalter 3">
            <a:extLst>
              <a:ext uri="{FF2B5EF4-FFF2-40B4-BE49-F238E27FC236}">
                <a16:creationId xmlns:a16="http://schemas.microsoft.com/office/drawing/2014/main" id="{37A46FB5-A158-80D3-BFD4-89A45A86267F}"/>
              </a:ext>
            </a:extLst>
          </p:cNvPr>
          <p:cNvSpPr>
            <a:spLocks noGrp="1"/>
          </p:cNvSpPr>
          <p:nvPr>
            <p:ph type="dt" sz="half" idx="10"/>
          </p:nvPr>
        </p:nvSpPr>
        <p:spPr/>
        <p:txBody>
          <a:bodyPr/>
          <a:lstStyle/>
          <a:p>
            <a:pPr rtl="0"/>
            <a:fld id="{317B9391-4D81-4455-9D48-B7462B62CCCD}" type="datetime1">
              <a:rPr lang="de-DE" smtClean="0"/>
              <a:t>21.03.2024</a:t>
            </a:fld>
            <a:endParaRPr lang="en-US" dirty="0"/>
          </a:p>
        </p:txBody>
      </p:sp>
      <p:sp>
        <p:nvSpPr>
          <p:cNvPr id="5" name="Fußzeilenplatzhalter 4">
            <a:extLst>
              <a:ext uri="{FF2B5EF4-FFF2-40B4-BE49-F238E27FC236}">
                <a16:creationId xmlns:a16="http://schemas.microsoft.com/office/drawing/2014/main" id="{A66C5046-15D9-2B16-E30F-AEE1AC1FA6BE}"/>
              </a:ext>
            </a:extLst>
          </p:cNvPr>
          <p:cNvSpPr>
            <a:spLocks noGrp="1"/>
          </p:cNvSpPr>
          <p:nvPr>
            <p:ph type="ftr" sz="quarter" idx="11"/>
          </p:nvPr>
        </p:nvSpPr>
        <p:spPr/>
        <p:txBody>
          <a:bodyPr/>
          <a:lstStyle/>
          <a:p>
            <a:r>
              <a:rPr lang="de-DE" dirty="0"/>
              <a:t>Quelle: Foto  https://www.pexels.com/</a:t>
            </a:r>
            <a:endParaRPr lang="en-US" dirty="0"/>
          </a:p>
        </p:txBody>
      </p:sp>
      <p:sp>
        <p:nvSpPr>
          <p:cNvPr id="6" name="Foliennummernplatzhalter 5">
            <a:extLst>
              <a:ext uri="{FF2B5EF4-FFF2-40B4-BE49-F238E27FC236}">
                <a16:creationId xmlns:a16="http://schemas.microsoft.com/office/drawing/2014/main" id="{7D38B415-ECA7-00B8-E78E-7F144C1080B4}"/>
              </a:ext>
            </a:extLst>
          </p:cNvPr>
          <p:cNvSpPr>
            <a:spLocks noGrp="1"/>
          </p:cNvSpPr>
          <p:nvPr>
            <p:ph type="sldNum" sz="quarter" idx="12"/>
          </p:nvPr>
        </p:nvSpPr>
        <p:spPr/>
        <p:txBody>
          <a:bodyPr/>
          <a:lstStyle/>
          <a:p>
            <a:pPr rtl="0"/>
            <a:fld id="{3A98EE3D-8CD1-4C3F-BD1C-C98C9596463C}" type="slidenum">
              <a:rPr lang="en-US" smtClean="0"/>
              <a:t>2</a:t>
            </a:fld>
            <a:endParaRPr lang="en-US" dirty="0"/>
          </a:p>
        </p:txBody>
      </p:sp>
      <p:pic>
        <p:nvPicPr>
          <p:cNvPr id="8" name="Grafik 7">
            <a:extLst>
              <a:ext uri="{FF2B5EF4-FFF2-40B4-BE49-F238E27FC236}">
                <a16:creationId xmlns:a16="http://schemas.microsoft.com/office/drawing/2014/main" id="{A4273B83-E020-268B-487A-63ADA193C221}"/>
              </a:ext>
            </a:extLst>
          </p:cNvPr>
          <p:cNvPicPr>
            <a:picLocks noChangeAspect="1"/>
          </p:cNvPicPr>
          <p:nvPr/>
        </p:nvPicPr>
        <p:blipFill>
          <a:blip r:embed="rId2"/>
          <a:stretch>
            <a:fillRect/>
          </a:stretch>
        </p:blipFill>
        <p:spPr>
          <a:xfrm>
            <a:off x="10164252" y="670705"/>
            <a:ext cx="1493649" cy="1182727"/>
          </a:xfrm>
          <a:prstGeom prst="rect">
            <a:avLst/>
          </a:prstGeom>
        </p:spPr>
      </p:pic>
      <p:pic>
        <p:nvPicPr>
          <p:cNvPr id="7" name="Grafik 6">
            <a:extLst>
              <a:ext uri="{FF2B5EF4-FFF2-40B4-BE49-F238E27FC236}">
                <a16:creationId xmlns:a16="http://schemas.microsoft.com/office/drawing/2014/main" id="{1A7FB8FD-7224-4E9B-A044-2AF6B7118B45}"/>
              </a:ext>
            </a:extLst>
          </p:cNvPr>
          <p:cNvPicPr>
            <a:picLocks noChangeAspect="1"/>
          </p:cNvPicPr>
          <p:nvPr/>
        </p:nvPicPr>
        <p:blipFill>
          <a:blip r:embed="rId3"/>
          <a:stretch>
            <a:fillRect/>
          </a:stretch>
        </p:blipFill>
        <p:spPr>
          <a:xfrm>
            <a:off x="8696989" y="1946953"/>
            <a:ext cx="2960912" cy="4439517"/>
          </a:xfrm>
          <a:prstGeom prst="rect">
            <a:avLst/>
          </a:prstGeom>
        </p:spPr>
      </p:pic>
    </p:spTree>
    <p:extLst>
      <p:ext uri="{BB962C8B-B14F-4D97-AF65-F5344CB8AC3E}">
        <p14:creationId xmlns:p14="http://schemas.microsoft.com/office/powerpoint/2010/main" val="32139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1252E-CB25-746F-5B0B-EA0AEB856207}"/>
              </a:ext>
            </a:extLst>
          </p:cNvPr>
          <p:cNvSpPr>
            <a:spLocks noGrp="1"/>
          </p:cNvSpPr>
          <p:nvPr>
            <p:ph type="title"/>
          </p:nvPr>
        </p:nvSpPr>
        <p:spPr>
          <a:xfrm>
            <a:off x="581192" y="702156"/>
            <a:ext cx="8198824" cy="1188720"/>
          </a:xfrm>
        </p:spPr>
        <p:txBody>
          <a:bodyPr>
            <a:normAutofit fontScale="90000"/>
          </a:bodyPr>
          <a:lstStyle/>
          <a:p>
            <a:r>
              <a:rPr lang="de-DE" dirty="0"/>
              <a:t>Aufgabe des Seniorenbeirats bzw. -forums in Falkensee</a:t>
            </a:r>
            <a:br>
              <a:rPr lang="de-DE" dirty="0"/>
            </a:br>
            <a:endParaRPr lang="de-DE" dirty="0"/>
          </a:p>
        </p:txBody>
      </p:sp>
      <p:sp>
        <p:nvSpPr>
          <p:cNvPr id="3" name="Inhaltsplatzhalter 2">
            <a:extLst>
              <a:ext uri="{FF2B5EF4-FFF2-40B4-BE49-F238E27FC236}">
                <a16:creationId xmlns:a16="http://schemas.microsoft.com/office/drawing/2014/main" id="{B0282932-58D8-3211-E6D2-96C4B75499D8}"/>
              </a:ext>
            </a:extLst>
          </p:cNvPr>
          <p:cNvSpPr>
            <a:spLocks noGrp="1"/>
          </p:cNvSpPr>
          <p:nvPr>
            <p:ph idx="1"/>
          </p:nvPr>
        </p:nvSpPr>
        <p:spPr>
          <a:xfrm>
            <a:off x="581192" y="1578380"/>
            <a:ext cx="6822785" cy="5210659"/>
          </a:xfrm>
        </p:spPr>
        <p:txBody>
          <a:bodyPr>
            <a:normAutofit fontScale="77500" lnSpcReduction="20000"/>
          </a:bodyPr>
          <a:lstStyle/>
          <a:p>
            <a:pPr marL="0" indent="0">
              <a:buNone/>
            </a:pPr>
            <a:r>
              <a:rPr lang="de-DE" sz="2300" dirty="0"/>
              <a:t>Ältere Menschen gehören eindeutig zu den vulnerablen Gruppen und daher gehört es zur Daseinsvorsorge, hier sowohl Informationskampagnen zur Problematik zu unterstützen als auch zu Aktionen und Maßnahmen vor Ort anzuregen.</a:t>
            </a:r>
          </a:p>
          <a:p>
            <a:pPr>
              <a:lnSpc>
                <a:spcPct val="130000"/>
              </a:lnSpc>
            </a:pPr>
            <a:r>
              <a:rPr lang="de-DE" sz="2300" dirty="0"/>
              <a:t>Das MSGIV hat zwar im Jahr 2022 ein Gutachten zu Fragen eines auch kommunalen Hitzeaktionsplans erstellen lassen und verteilt, bisher entstanden hieraus jedoch weder Aktivitäten in Falkensee noch im Havelland.</a:t>
            </a:r>
          </a:p>
          <a:p>
            <a:pPr>
              <a:lnSpc>
                <a:spcPct val="130000"/>
              </a:lnSpc>
            </a:pPr>
            <a:r>
              <a:rPr lang="de-DE" sz="2300" dirty="0"/>
              <a:t>Aus meiner Sicht gibt es Punkte, die wir auch als Seniorenbeiräte anregen und verbreiten können, dazu gehören:</a:t>
            </a:r>
          </a:p>
          <a:p>
            <a:pPr lvl="1">
              <a:lnSpc>
                <a:spcPct val="130000"/>
              </a:lnSpc>
              <a:buFont typeface="Wingdings" panose="05000000000000000000" pitchFamily="2" charset="2"/>
              <a:buChar char="Ø"/>
            </a:pPr>
            <a:r>
              <a:rPr lang="de-DE" sz="2100" dirty="0"/>
              <a:t>Erstellen von Flyern und deren Verteilung</a:t>
            </a:r>
          </a:p>
          <a:p>
            <a:pPr lvl="1">
              <a:lnSpc>
                <a:spcPct val="130000"/>
              </a:lnSpc>
              <a:buFont typeface="Wingdings" panose="05000000000000000000" pitchFamily="2" charset="2"/>
              <a:buChar char="Ø"/>
            </a:pPr>
            <a:r>
              <a:rPr lang="de-DE" sz="2100" dirty="0"/>
              <a:t>Sorge tragen dafür, dass genügend getrunken wird</a:t>
            </a:r>
          </a:p>
          <a:p>
            <a:pPr lvl="1">
              <a:lnSpc>
                <a:spcPct val="130000"/>
              </a:lnSpc>
              <a:buFont typeface="Wingdings" panose="05000000000000000000" pitchFamily="2" charset="2"/>
              <a:buChar char="Ø"/>
            </a:pPr>
            <a:r>
              <a:rPr lang="de-DE" sz="2100" dirty="0"/>
              <a:t>Pläne erstellen, damit im Bedarfsfall kühle Räume aufgesucht werden</a:t>
            </a:r>
          </a:p>
          <a:p>
            <a:pPr marL="0" indent="0">
              <a:buNone/>
            </a:pPr>
            <a:endParaRPr lang="de-DE" dirty="0"/>
          </a:p>
        </p:txBody>
      </p:sp>
      <p:sp>
        <p:nvSpPr>
          <p:cNvPr id="4" name="Datumsplatzhalter 3">
            <a:extLst>
              <a:ext uri="{FF2B5EF4-FFF2-40B4-BE49-F238E27FC236}">
                <a16:creationId xmlns:a16="http://schemas.microsoft.com/office/drawing/2014/main" id="{37A46FB5-A158-80D3-BFD4-89A45A86267F}"/>
              </a:ext>
            </a:extLst>
          </p:cNvPr>
          <p:cNvSpPr>
            <a:spLocks noGrp="1"/>
          </p:cNvSpPr>
          <p:nvPr>
            <p:ph type="dt" sz="half" idx="10"/>
          </p:nvPr>
        </p:nvSpPr>
        <p:spPr/>
        <p:txBody>
          <a:bodyPr/>
          <a:lstStyle/>
          <a:p>
            <a:pPr rtl="0"/>
            <a:fld id="{30AA696B-E213-4026-9E51-66C805B0F2D2}" type="datetime1">
              <a:rPr lang="de-DE" smtClean="0"/>
              <a:t>21.03.2024</a:t>
            </a:fld>
            <a:endParaRPr lang="en-US" dirty="0"/>
          </a:p>
        </p:txBody>
      </p:sp>
      <p:sp>
        <p:nvSpPr>
          <p:cNvPr id="5" name="Fußzeilenplatzhalter 4">
            <a:extLst>
              <a:ext uri="{FF2B5EF4-FFF2-40B4-BE49-F238E27FC236}">
                <a16:creationId xmlns:a16="http://schemas.microsoft.com/office/drawing/2014/main" id="{A66C5046-15D9-2B16-E30F-AEE1AC1FA6BE}"/>
              </a:ext>
            </a:extLst>
          </p:cNvPr>
          <p:cNvSpPr>
            <a:spLocks noGrp="1"/>
          </p:cNvSpPr>
          <p:nvPr>
            <p:ph type="ftr" sz="quarter" idx="11"/>
          </p:nvPr>
        </p:nvSpPr>
        <p:spPr/>
        <p:txBody>
          <a:bodyPr/>
          <a:lstStyle/>
          <a:p>
            <a:r>
              <a:rPr lang="de-DE" dirty="0"/>
              <a:t>Quelle: </a:t>
            </a:r>
            <a:r>
              <a:rPr lang="it-IT" dirty="0"/>
              <a:t>Foto  https://www.pexels.com/</a:t>
            </a:r>
            <a:endParaRPr lang="en-US" dirty="0"/>
          </a:p>
        </p:txBody>
      </p:sp>
      <p:sp>
        <p:nvSpPr>
          <p:cNvPr id="6" name="Foliennummernplatzhalter 5">
            <a:extLst>
              <a:ext uri="{FF2B5EF4-FFF2-40B4-BE49-F238E27FC236}">
                <a16:creationId xmlns:a16="http://schemas.microsoft.com/office/drawing/2014/main" id="{7D38B415-ECA7-00B8-E78E-7F144C1080B4}"/>
              </a:ext>
            </a:extLst>
          </p:cNvPr>
          <p:cNvSpPr>
            <a:spLocks noGrp="1"/>
          </p:cNvSpPr>
          <p:nvPr>
            <p:ph type="sldNum" sz="quarter" idx="12"/>
          </p:nvPr>
        </p:nvSpPr>
        <p:spPr/>
        <p:txBody>
          <a:bodyPr/>
          <a:lstStyle/>
          <a:p>
            <a:pPr rtl="0"/>
            <a:fld id="{3A98EE3D-8CD1-4C3F-BD1C-C98C9596463C}" type="slidenum">
              <a:rPr lang="en-US" smtClean="0"/>
              <a:t>3</a:t>
            </a:fld>
            <a:endParaRPr lang="en-US" dirty="0"/>
          </a:p>
        </p:txBody>
      </p:sp>
      <p:pic>
        <p:nvPicPr>
          <p:cNvPr id="8" name="Grafik 7">
            <a:extLst>
              <a:ext uri="{FF2B5EF4-FFF2-40B4-BE49-F238E27FC236}">
                <a16:creationId xmlns:a16="http://schemas.microsoft.com/office/drawing/2014/main" id="{A4273B83-E020-268B-487A-63ADA193C221}"/>
              </a:ext>
            </a:extLst>
          </p:cNvPr>
          <p:cNvPicPr>
            <a:picLocks noChangeAspect="1"/>
          </p:cNvPicPr>
          <p:nvPr/>
        </p:nvPicPr>
        <p:blipFill>
          <a:blip r:embed="rId2"/>
          <a:stretch>
            <a:fillRect/>
          </a:stretch>
        </p:blipFill>
        <p:spPr>
          <a:xfrm>
            <a:off x="10164252" y="670705"/>
            <a:ext cx="1493649" cy="1182727"/>
          </a:xfrm>
          <a:prstGeom prst="rect">
            <a:avLst/>
          </a:prstGeom>
        </p:spPr>
      </p:pic>
      <p:pic>
        <p:nvPicPr>
          <p:cNvPr id="9" name="Grafik 8">
            <a:extLst>
              <a:ext uri="{FF2B5EF4-FFF2-40B4-BE49-F238E27FC236}">
                <a16:creationId xmlns:a16="http://schemas.microsoft.com/office/drawing/2014/main" id="{C7CBB8C3-F1E5-4FA2-8F78-1E0623437F75}"/>
              </a:ext>
            </a:extLst>
          </p:cNvPr>
          <p:cNvPicPr>
            <a:picLocks noChangeAspect="1"/>
          </p:cNvPicPr>
          <p:nvPr/>
        </p:nvPicPr>
        <p:blipFill>
          <a:blip r:embed="rId3"/>
          <a:stretch>
            <a:fillRect/>
          </a:stretch>
        </p:blipFill>
        <p:spPr>
          <a:xfrm>
            <a:off x="8610682" y="2227810"/>
            <a:ext cx="3047219" cy="4056611"/>
          </a:xfrm>
          <a:prstGeom prst="rect">
            <a:avLst/>
          </a:prstGeom>
        </p:spPr>
      </p:pic>
    </p:spTree>
    <p:extLst>
      <p:ext uri="{BB962C8B-B14F-4D97-AF65-F5344CB8AC3E}">
        <p14:creationId xmlns:p14="http://schemas.microsoft.com/office/powerpoint/2010/main" val="151401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1252E-CB25-746F-5B0B-EA0AEB856207}"/>
              </a:ext>
            </a:extLst>
          </p:cNvPr>
          <p:cNvSpPr>
            <a:spLocks noGrp="1"/>
          </p:cNvSpPr>
          <p:nvPr>
            <p:ph type="title"/>
          </p:nvPr>
        </p:nvSpPr>
        <p:spPr>
          <a:xfrm>
            <a:off x="581192" y="702156"/>
            <a:ext cx="8198824" cy="1188720"/>
          </a:xfrm>
        </p:spPr>
        <p:txBody>
          <a:bodyPr>
            <a:normAutofit fontScale="90000"/>
          </a:bodyPr>
          <a:lstStyle/>
          <a:p>
            <a:r>
              <a:rPr lang="de-DE" dirty="0"/>
              <a:t>Tipps bei Hitzetagen (mit 30 °C und mehr):</a:t>
            </a:r>
            <a:br>
              <a:rPr lang="de-DE" dirty="0"/>
            </a:br>
            <a:r>
              <a:rPr lang="de-DE" dirty="0"/>
              <a:t/>
            </a:r>
            <a:br>
              <a:rPr lang="de-DE" dirty="0"/>
            </a:br>
            <a:endParaRPr lang="de-DE" dirty="0"/>
          </a:p>
        </p:txBody>
      </p:sp>
      <p:sp>
        <p:nvSpPr>
          <p:cNvPr id="4" name="Datumsplatzhalter 3">
            <a:extLst>
              <a:ext uri="{FF2B5EF4-FFF2-40B4-BE49-F238E27FC236}">
                <a16:creationId xmlns:a16="http://schemas.microsoft.com/office/drawing/2014/main" id="{37A46FB5-A158-80D3-BFD4-89A45A86267F}"/>
              </a:ext>
            </a:extLst>
          </p:cNvPr>
          <p:cNvSpPr>
            <a:spLocks noGrp="1"/>
          </p:cNvSpPr>
          <p:nvPr>
            <p:ph type="dt" sz="half" idx="10"/>
          </p:nvPr>
        </p:nvSpPr>
        <p:spPr/>
        <p:txBody>
          <a:bodyPr/>
          <a:lstStyle/>
          <a:p>
            <a:pPr rtl="0"/>
            <a:fld id="{2BB25D5F-77FF-400E-9A65-63AD7D645F8C}" type="datetime1">
              <a:rPr lang="de-DE" smtClean="0"/>
              <a:t>21.03.2024</a:t>
            </a:fld>
            <a:endParaRPr lang="en-US" dirty="0"/>
          </a:p>
        </p:txBody>
      </p:sp>
      <p:sp>
        <p:nvSpPr>
          <p:cNvPr id="5" name="Fußzeilenplatzhalter 4">
            <a:extLst>
              <a:ext uri="{FF2B5EF4-FFF2-40B4-BE49-F238E27FC236}">
                <a16:creationId xmlns:a16="http://schemas.microsoft.com/office/drawing/2014/main" id="{A66C5046-15D9-2B16-E30F-AEE1AC1FA6BE}"/>
              </a:ext>
            </a:extLst>
          </p:cNvPr>
          <p:cNvSpPr>
            <a:spLocks noGrp="1"/>
          </p:cNvSpPr>
          <p:nvPr>
            <p:ph type="ftr" sz="quarter" idx="11"/>
          </p:nvPr>
        </p:nvSpPr>
        <p:spPr/>
        <p:txBody>
          <a:bodyPr/>
          <a:lstStyle/>
          <a:p>
            <a:r>
              <a:rPr lang="de-DE" dirty="0"/>
              <a:t>Quelle: </a:t>
            </a:r>
            <a:r>
              <a:rPr lang="it-IT" dirty="0"/>
              <a:t>Foto  https://www.pexels.com/</a:t>
            </a:r>
            <a:r>
              <a:rPr lang="de-DE" dirty="0"/>
              <a:t> </a:t>
            </a:r>
            <a:endParaRPr lang="en-US" dirty="0"/>
          </a:p>
        </p:txBody>
      </p:sp>
      <p:sp>
        <p:nvSpPr>
          <p:cNvPr id="6" name="Foliennummernplatzhalter 5">
            <a:extLst>
              <a:ext uri="{FF2B5EF4-FFF2-40B4-BE49-F238E27FC236}">
                <a16:creationId xmlns:a16="http://schemas.microsoft.com/office/drawing/2014/main" id="{7D38B415-ECA7-00B8-E78E-7F144C1080B4}"/>
              </a:ext>
            </a:extLst>
          </p:cNvPr>
          <p:cNvSpPr>
            <a:spLocks noGrp="1"/>
          </p:cNvSpPr>
          <p:nvPr>
            <p:ph type="sldNum" sz="quarter" idx="12"/>
          </p:nvPr>
        </p:nvSpPr>
        <p:spPr/>
        <p:txBody>
          <a:bodyPr/>
          <a:lstStyle/>
          <a:p>
            <a:pPr rtl="0"/>
            <a:fld id="{3A98EE3D-8CD1-4C3F-BD1C-C98C9596463C}" type="slidenum">
              <a:rPr lang="en-US" smtClean="0"/>
              <a:t>4</a:t>
            </a:fld>
            <a:endParaRPr lang="en-US" dirty="0"/>
          </a:p>
        </p:txBody>
      </p:sp>
      <p:pic>
        <p:nvPicPr>
          <p:cNvPr id="8" name="Grafik 7">
            <a:extLst>
              <a:ext uri="{FF2B5EF4-FFF2-40B4-BE49-F238E27FC236}">
                <a16:creationId xmlns:a16="http://schemas.microsoft.com/office/drawing/2014/main" id="{A4273B83-E020-268B-487A-63ADA193C221}"/>
              </a:ext>
            </a:extLst>
          </p:cNvPr>
          <p:cNvPicPr>
            <a:picLocks noChangeAspect="1"/>
          </p:cNvPicPr>
          <p:nvPr/>
        </p:nvPicPr>
        <p:blipFill>
          <a:blip r:embed="rId2"/>
          <a:stretch>
            <a:fillRect/>
          </a:stretch>
        </p:blipFill>
        <p:spPr>
          <a:xfrm>
            <a:off x="10164252" y="670705"/>
            <a:ext cx="1493649" cy="1182727"/>
          </a:xfrm>
          <a:prstGeom prst="rect">
            <a:avLst/>
          </a:prstGeom>
        </p:spPr>
      </p:pic>
      <p:sp>
        <p:nvSpPr>
          <p:cNvPr id="12" name="Rechteck 11">
            <a:extLst>
              <a:ext uri="{FF2B5EF4-FFF2-40B4-BE49-F238E27FC236}">
                <a16:creationId xmlns:a16="http://schemas.microsoft.com/office/drawing/2014/main" id="{9DA9DD7F-DEA9-4ED6-8F1A-EC96BF27006D}"/>
              </a:ext>
            </a:extLst>
          </p:cNvPr>
          <p:cNvSpPr/>
          <p:nvPr/>
        </p:nvSpPr>
        <p:spPr>
          <a:xfrm>
            <a:off x="733142" y="1296516"/>
            <a:ext cx="6765259" cy="5186548"/>
          </a:xfrm>
          <a:prstGeom prst="rect">
            <a:avLst/>
          </a:prstGeom>
        </p:spPr>
        <p:txBody>
          <a:bodyPr wrap="square">
            <a:spAutoFit/>
          </a:bodyPr>
          <a:lstStyle/>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sz="1400" b="1" dirty="0">
                <a:solidFill>
                  <a:schemeClr val="tx1">
                    <a:lumMod val="75000"/>
                    <a:lumOff val="25000"/>
                  </a:schemeClr>
                </a:solidFill>
              </a:rPr>
              <a:t>Ausreichend trinken:</a:t>
            </a:r>
          </a:p>
          <a:p>
            <a:pPr marL="763200" lvl="1" indent="-306000" defTabSz="457200">
              <a:lnSpc>
                <a:spcPct val="110000"/>
              </a:lnSpc>
              <a:spcBef>
                <a:spcPct val="20000"/>
              </a:spcBef>
              <a:spcAft>
                <a:spcPts val="600"/>
              </a:spcAft>
              <a:buClr>
                <a:schemeClr val="accent1"/>
              </a:buClr>
              <a:buSzPct val="92000"/>
              <a:buFont typeface="Wingdings" panose="05000000000000000000" pitchFamily="2" charset="2"/>
              <a:buChar char="Ø"/>
            </a:pPr>
            <a:r>
              <a:rPr lang="de-DE" sz="1400" dirty="0">
                <a:solidFill>
                  <a:schemeClr val="tx1">
                    <a:lumMod val="75000"/>
                    <a:lumOff val="25000"/>
                  </a:schemeClr>
                </a:solidFill>
              </a:rPr>
              <a:t>Ältere Menschen verspüren seltener Durst, sie sollten aber möglichst 2 – 3 Liter Wasser od. Kräutertee trinken</a:t>
            </a:r>
          </a:p>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sz="1400" b="1" dirty="0">
                <a:solidFill>
                  <a:schemeClr val="tx1">
                    <a:lumMod val="75000"/>
                    <a:lumOff val="25000"/>
                  </a:schemeClr>
                </a:solidFill>
              </a:rPr>
              <a:t>Aktivitäten an die Hitze anpassen</a:t>
            </a:r>
            <a:r>
              <a:rPr lang="de-DE" sz="1400" dirty="0">
                <a:solidFill>
                  <a:schemeClr val="tx1">
                    <a:lumMod val="75000"/>
                    <a:lumOff val="25000"/>
                  </a:schemeClr>
                </a:solidFill>
              </a:rPr>
              <a:t>:</a:t>
            </a:r>
          </a:p>
          <a:p>
            <a:pPr marL="763200" lvl="1" indent="-306000" defTabSz="457200">
              <a:lnSpc>
                <a:spcPct val="110000"/>
              </a:lnSpc>
              <a:spcBef>
                <a:spcPct val="20000"/>
              </a:spcBef>
              <a:spcAft>
                <a:spcPts val="600"/>
              </a:spcAft>
              <a:buClr>
                <a:schemeClr val="accent1"/>
              </a:buClr>
              <a:buSzPct val="92000"/>
              <a:buFont typeface="Wingdings" panose="05000000000000000000" pitchFamily="2" charset="2"/>
              <a:buChar char="Ø"/>
            </a:pPr>
            <a:r>
              <a:rPr lang="de-DE" sz="1400" dirty="0">
                <a:solidFill>
                  <a:schemeClr val="tx1">
                    <a:lumMod val="75000"/>
                    <a:lumOff val="25000"/>
                  </a:schemeClr>
                </a:solidFill>
              </a:rPr>
              <a:t>Aktivitäten möglichst nur an den frühen Morgenstunden oder in den späteren Abendstunden</a:t>
            </a:r>
          </a:p>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sz="1400" b="1" dirty="0">
                <a:solidFill>
                  <a:schemeClr val="tx1">
                    <a:lumMod val="75000"/>
                    <a:lumOff val="25000"/>
                  </a:schemeClr>
                </a:solidFill>
              </a:rPr>
              <a:t>Anstrengende Tätigkeiten vermeiden:</a:t>
            </a:r>
          </a:p>
          <a:p>
            <a:pPr marL="763200" lvl="1" indent="-306000" defTabSz="457200">
              <a:lnSpc>
                <a:spcPct val="110000"/>
              </a:lnSpc>
              <a:spcBef>
                <a:spcPct val="20000"/>
              </a:spcBef>
              <a:spcAft>
                <a:spcPts val="600"/>
              </a:spcAft>
              <a:buClr>
                <a:schemeClr val="accent1"/>
              </a:buClr>
              <a:buSzPct val="92000"/>
              <a:buFont typeface="Wingdings" panose="05000000000000000000" pitchFamily="2" charset="2"/>
              <a:buChar char="Ø"/>
            </a:pPr>
            <a:r>
              <a:rPr lang="de-DE" sz="1400" dirty="0">
                <a:solidFill>
                  <a:schemeClr val="tx1">
                    <a:lumMod val="75000"/>
                    <a:lumOff val="25000"/>
                  </a:schemeClr>
                </a:solidFill>
              </a:rPr>
              <a:t>Spaziergänge sind möglich, möglichst dort, wo Bäume Schatten spenden</a:t>
            </a:r>
          </a:p>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sz="1400" b="1" dirty="0">
                <a:solidFill>
                  <a:schemeClr val="tx1">
                    <a:lumMod val="75000"/>
                    <a:lumOff val="25000"/>
                  </a:schemeClr>
                </a:solidFill>
              </a:rPr>
              <a:t>Luftige Kleidung tragen:</a:t>
            </a:r>
          </a:p>
          <a:p>
            <a:pPr marL="763200" lvl="1" indent="-306000" defTabSz="457200">
              <a:lnSpc>
                <a:spcPct val="110000"/>
              </a:lnSpc>
              <a:spcBef>
                <a:spcPct val="20000"/>
              </a:spcBef>
              <a:spcAft>
                <a:spcPts val="600"/>
              </a:spcAft>
              <a:buClr>
                <a:schemeClr val="accent1"/>
              </a:buClr>
              <a:buSzPct val="92000"/>
              <a:buFont typeface="Wingdings" panose="05000000000000000000" pitchFamily="2" charset="2"/>
              <a:buChar char="Ø"/>
            </a:pPr>
            <a:r>
              <a:rPr lang="de-DE" sz="1400" dirty="0">
                <a:solidFill>
                  <a:schemeClr val="tx1">
                    <a:lumMod val="75000"/>
                    <a:lumOff val="25000"/>
                  </a:schemeClr>
                </a:solidFill>
              </a:rPr>
              <a:t>Im Freien: luftige Kleidung, Sonnenhut und -brille</a:t>
            </a:r>
          </a:p>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sz="1400" b="1" dirty="0">
                <a:solidFill>
                  <a:schemeClr val="tx1">
                    <a:lumMod val="75000"/>
                    <a:lumOff val="25000"/>
                  </a:schemeClr>
                </a:solidFill>
              </a:rPr>
              <a:t>Kühle Räume aufsuchen:</a:t>
            </a:r>
          </a:p>
          <a:p>
            <a:pPr marL="763200" lvl="1" indent="-306000" defTabSz="457200">
              <a:lnSpc>
                <a:spcPct val="110000"/>
              </a:lnSpc>
              <a:spcBef>
                <a:spcPct val="20000"/>
              </a:spcBef>
              <a:spcAft>
                <a:spcPts val="600"/>
              </a:spcAft>
              <a:buClr>
                <a:schemeClr val="accent1"/>
              </a:buClr>
              <a:buSzPct val="92000"/>
              <a:buFont typeface="Wingdings" panose="05000000000000000000" pitchFamily="2" charset="2"/>
              <a:buChar char="Ø"/>
            </a:pPr>
            <a:r>
              <a:rPr lang="de-DE" sz="1400" dirty="0">
                <a:solidFill>
                  <a:schemeClr val="tx1">
                    <a:lumMod val="75000"/>
                    <a:lumOff val="25000"/>
                  </a:schemeClr>
                </a:solidFill>
              </a:rPr>
              <a:t>Innenräume kühl halten, unterwegs kühle Räumer aufsuchen, Unterarme unter kühles Wasser halten, kühles Fußbad nehmen</a:t>
            </a:r>
          </a:p>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sz="1400" b="1" dirty="0">
                <a:solidFill>
                  <a:schemeClr val="tx1">
                    <a:lumMod val="75000"/>
                    <a:lumOff val="25000"/>
                  </a:schemeClr>
                </a:solidFill>
              </a:rPr>
              <a:t>Medikamenteneinnahmen prüfen:</a:t>
            </a:r>
          </a:p>
          <a:p>
            <a:pPr marL="763200" lvl="1" indent="-306000" defTabSz="457200">
              <a:lnSpc>
                <a:spcPct val="110000"/>
              </a:lnSpc>
              <a:spcBef>
                <a:spcPct val="20000"/>
              </a:spcBef>
              <a:spcAft>
                <a:spcPts val="600"/>
              </a:spcAft>
              <a:buClr>
                <a:schemeClr val="accent1"/>
              </a:buClr>
              <a:buSzPct val="92000"/>
              <a:buFont typeface="Wingdings" panose="05000000000000000000" pitchFamily="2" charset="2"/>
              <a:buChar char="Ø"/>
            </a:pPr>
            <a:r>
              <a:rPr lang="de-DE" sz="1400" dirty="0">
                <a:solidFill>
                  <a:schemeClr val="tx1">
                    <a:lumMod val="75000"/>
                    <a:lumOff val="25000"/>
                  </a:schemeClr>
                </a:solidFill>
              </a:rPr>
              <a:t>Bei Medikamenteneinnahme den Arzt fragen, ob sie evtl. bei Hitze schlechter vertragen werden</a:t>
            </a:r>
          </a:p>
        </p:txBody>
      </p:sp>
      <p:pic>
        <p:nvPicPr>
          <p:cNvPr id="7" name="Grafik 6">
            <a:extLst>
              <a:ext uri="{FF2B5EF4-FFF2-40B4-BE49-F238E27FC236}">
                <a16:creationId xmlns:a16="http://schemas.microsoft.com/office/drawing/2014/main" id="{A1944368-10BA-49F4-82CD-6BAD20B64812}"/>
              </a:ext>
            </a:extLst>
          </p:cNvPr>
          <p:cNvPicPr>
            <a:picLocks noChangeAspect="1"/>
          </p:cNvPicPr>
          <p:nvPr/>
        </p:nvPicPr>
        <p:blipFill>
          <a:blip r:embed="rId3"/>
          <a:stretch>
            <a:fillRect/>
          </a:stretch>
        </p:blipFill>
        <p:spPr>
          <a:xfrm>
            <a:off x="8649393" y="1908798"/>
            <a:ext cx="3008508" cy="4442125"/>
          </a:xfrm>
          <a:prstGeom prst="rect">
            <a:avLst/>
          </a:prstGeom>
        </p:spPr>
      </p:pic>
    </p:spTree>
    <p:extLst>
      <p:ext uri="{BB962C8B-B14F-4D97-AF65-F5344CB8AC3E}">
        <p14:creationId xmlns:p14="http://schemas.microsoft.com/office/powerpoint/2010/main" val="257176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1252E-CB25-746F-5B0B-EA0AEB856207}"/>
              </a:ext>
            </a:extLst>
          </p:cNvPr>
          <p:cNvSpPr>
            <a:spLocks noGrp="1"/>
          </p:cNvSpPr>
          <p:nvPr>
            <p:ph type="title"/>
          </p:nvPr>
        </p:nvSpPr>
        <p:spPr>
          <a:xfrm>
            <a:off x="1211507" y="1483391"/>
            <a:ext cx="8198824" cy="1188720"/>
          </a:xfrm>
        </p:spPr>
        <p:txBody>
          <a:bodyPr>
            <a:normAutofit fontScale="90000"/>
          </a:bodyPr>
          <a:lstStyle/>
          <a:p>
            <a:r>
              <a:rPr lang="de-DE" dirty="0"/>
              <a:t>Wir unterstützen, dass in Falkensee zahlreiche Refill Stationen entstehen</a:t>
            </a:r>
            <a:br>
              <a:rPr lang="de-DE" dirty="0"/>
            </a:br>
            <a:r>
              <a:rPr lang="de-DE" dirty="0"/>
              <a:t/>
            </a:r>
            <a:br>
              <a:rPr lang="de-DE" dirty="0"/>
            </a:br>
            <a:r>
              <a:rPr lang="de-DE" dirty="0"/>
              <a:t/>
            </a:r>
            <a:br>
              <a:rPr lang="de-DE" dirty="0"/>
            </a:br>
            <a:endParaRPr lang="de-DE" dirty="0"/>
          </a:p>
        </p:txBody>
      </p:sp>
      <p:sp>
        <p:nvSpPr>
          <p:cNvPr id="4" name="Datumsplatzhalter 3">
            <a:extLst>
              <a:ext uri="{FF2B5EF4-FFF2-40B4-BE49-F238E27FC236}">
                <a16:creationId xmlns:a16="http://schemas.microsoft.com/office/drawing/2014/main" id="{37A46FB5-A158-80D3-BFD4-89A45A86267F}"/>
              </a:ext>
            </a:extLst>
          </p:cNvPr>
          <p:cNvSpPr>
            <a:spLocks noGrp="1"/>
          </p:cNvSpPr>
          <p:nvPr>
            <p:ph type="dt" sz="half" idx="10"/>
          </p:nvPr>
        </p:nvSpPr>
        <p:spPr/>
        <p:txBody>
          <a:bodyPr/>
          <a:lstStyle/>
          <a:p>
            <a:pPr rtl="0"/>
            <a:fld id="{9E9626DA-207A-48FF-B080-4AAFA39D1F21}" type="datetime1">
              <a:rPr lang="de-DE" smtClean="0"/>
              <a:t>21.03.2024</a:t>
            </a:fld>
            <a:endParaRPr lang="en-US" dirty="0"/>
          </a:p>
        </p:txBody>
      </p:sp>
      <p:sp>
        <p:nvSpPr>
          <p:cNvPr id="5" name="Fußzeilenplatzhalter 4">
            <a:extLst>
              <a:ext uri="{FF2B5EF4-FFF2-40B4-BE49-F238E27FC236}">
                <a16:creationId xmlns:a16="http://schemas.microsoft.com/office/drawing/2014/main" id="{A66C5046-15D9-2B16-E30F-AEE1AC1FA6BE}"/>
              </a:ext>
            </a:extLst>
          </p:cNvPr>
          <p:cNvSpPr>
            <a:spLocks noGrp="1"/>
          </p:cNvSpPr>
          <p:nvPr>
            <p:ph type="ftr" sz="quarter" idx="11"/>
          </p:nvPr>
        </p:nvSpPr>
        <p:spPr/>
        <p:txBody>
          <a:bodyPr/>
          <a:lstStyle/>
          <a:p>
            <a:pPr rtl="0"/>
            <a:r>
              <a:rPr lang="de-DE"/>
              <a:t>Quelle: </a:t>
            </a:r>
            <a:endParaRPr lang="en-US" dirty="0"/>
          </a:p>
        </p:txBody>
      </p:sp>
      <p:sp>
        <p:nvSpPr>
          <p:cNvPr id="6" name="Foliennummernplatzhalter 5">
            <a:extLst>
              <a:ext uri="{FF2B5EF4-FFF2-40B4-BE49-F238E27FC236}">
                <a16:creationId xmlns:a16="http://schemas.microsoft.com/office/drawing/2014/main" id="{7D38B415-ECA7-00B8-E78E-7F144C1080B4}"/>
              </a:ext>
            </a:extLst>
          </p:cNvPr>
          <p:cNvSpPr>
            <a:spLocks noGrp="1"/>
          </p:cNvSpPr>
          <p:nvPr>
            <p:ph type="sldNum" sz="quarter" idx="12"/>
          </p:nvPr>
        </p:nvSpPr>
        <p:spPr/>
        <p:txBody>
          <a:bodyPr/>
          <a:lstStyle/>
          <a:p>
            <a:pPr rtl="0"/>
            <a:fld id="{3A98EE3D-8CD1-4C3F-BD1C-C98C9596463C}" type="slidenum">
              <a:rPr lang="en-US" smtClean="0"/>
              <a:t>5</a:t>
            </a:fld>
            <a:endParaRPr lang="en-US" dirty="0"/>
          </a:p>
        </p:txBody>
      </p:sp>
      <p:pic>
        <p:nvPicPr>
          <p:cNvPr id="8" name="Grafik 7">
            <a:extLst>
              <a:ext uri="{FF2B5EF4-FFF2-40B4-BE49-F238E27FC236}">
                <a16:creationId xmlns:a16="http://schemas.microsoft.com/office/drawing/2014/main" id="{A4273B83-E020-268B-487A-63ADA193C221}"/>
              </a:ext>
            </a:extLst>
          </p:cNvPr>
          <p:cNvPicPr>
            <a:picLocks noChangeAspect="1"/>
          </p:cNvPicPr>
          <p:nvPr/>
        </p:nvPicPr>
        <p:blipFill>
          <a:blip r:embed="rId2"/>
          <a:stretch>
            <a:fillRect/>
          </a:stretch>
        </p:blipFill>
        <p:spPr>
          <a:xfrm>
            <a:off x="10164252" y="670705"/>
            <a:ext cx="1493649" cy="1182727"/>
          </a:xfrm>
          <a:prstGeom prst="rect">
            <a:avLst/>
          </a:prstGeom>
        </p:spPr>
      </p:pic>
      <p:sp>
        <p:nvSpPr>
          <p:cNvPr id="3" name="Rechteck 2">
            <a:extLst>
              <a:ext uri="{FF2B5EF4-FFF2-40B4-BE49-F238E27FC236}">
                <a16:creationId xmlns:a16="http://schemas.microsoft.com/office/drawing/2014/main" id="{32555453-86C6-4DBD-BD00-99D161942303}"/>
              </a:ext>
            </a:extLst>
          </p:cNvPr>
          <p:cNvSpPr/>
          <p:nvPr/>
        </p:nvSpPr>
        <p:spPr>
          <a:xfrm>
            <a:off x="1211507" y="1551721"/>
            <a:ext cx="6096000" cy="4706930"/>
          </a:xfrm>
          <a:prstGeom prst="rect">
            <a:avLst/>
          </a:prstGeom>
        </p:spPr>
        <p:txBody>
          <a:bodyPr>
            <a:spAutoFit/>
          </a:bodyPr>
          <a:lstStyle/>
          <a:p>
            <a:endParaRPr lang="de-DE" dirty="0"/>
          </a:p>
          <a:p>
            <a:r>
              <a:rPr lang="de-DE" sz="1600" b="1" dirty="0"/>
              <a:t>Das Konzept von Refill Stationen ist sehr einfach:</a:t>
            </a:r>
          </a:p>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sz="1600" dirty="0">
                <a:solidFill>
                  <a:schemeClr val="tx1">
                    <a:lumMod val="75000"/>
                    <a:lumOff val="25000"/>
                  </a:schemeClr>
                </a:solidFill>
              </a:rPr>
              <a:t>Läden mit dem Refill Aufkleber am Fenster oder der Tür füllen </a:t>
            </a:r>
            <a:r>
              <a:rPr lang="de-DE" sz="1600" dirty="0"/>
              <a:t>kostenfrei Leitungswasser in jedes mitgebrachte Trinkgefäß</a:t>
            </a:r>
          </a:p>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sz="1600" dirty="0">
                <a:solidFill>
                  <a:schemeClr val="tx1">
                    <a:lumMod val="75000"/>
                    <a:lumOff val="25000"/>
                  </a:schemeClr>
                </a:solidFill>
              </a:rPr>
              <a:t>An Hitzetagen mit 30 °C und mehr erhalten hier auch Menschen, die kein Trinkgefäß bei sich haben, ein Glas frisches Leitungswasser</a:t>
            </a:r>
          </a:p>
          <a:p>
            <a:r>
              <a:rPr lang="de-DE" sz="1600" b="1" dirty="0"/>
              <a:t>Refill Stationen erfüllen damit drei wichtige Funktionen:</a:t>
            </a:r>
          </a:p>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sz="1600" dirty="0">
                <a:solidFill>
                  <a:schemeClr val="tx1">
                    <a:lumMod val="75000"/>
                    <a:lumOff val="25000"/>
                  </a:schemeClr>
                </a:solidFill>
              </a:rPr>
              <a:t>Sie bieten einen wichtigen ersten Schritt zu einem:</a:t>
            </a:r>
          </a:p>
          <a:p>
            <a:pPr algn="ctr" defTabSz="457200">
              <a:lnSpc>
                <a:spcPct val="110000"/>
              </a:lnSpc>
              <a:spcBef>
                <a:spcPct val="20000"/>
              </a:spcBef>
              <a:spcAft>
                <a:spcPts val="600"/>
              </a:spcAft>
              <a:buClr>
                <a:schemeClr val="accent1"/>
              </a:buClr>
              <a:buSzPct val="92000"/>
            </a:pPr>
            <a:r>
              <a:rPr lang="de-DE" sz="2000" b="1" dirty="0">
                <a:solidFill>
                  <a:srgbClr val="FF0000"/>
                </a:solidFill>
              </a:rPr>
              <a:t>Falkenseer Hitzeaktionsplan</a:t>
            </a:r>
          </a:p>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sz="1600" dirty="0">
                <a:solidFill>
                  <a:schemeClr val="tx1">
                    <a:lumMod val="75000"/>
                    <a:lumOff val="25000"/>
                  </a:schemeClr>
                </a:solidFill>
              </a:rPr>
              <a:t>Sie verdeutlichen für alle - Leitungswasser ist Trinkwasser</a:t>
            </a:r>
          </a:p>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sz="1600" dirty="0">
                <a:solidFill>
                  <a:schemeClr val="tx1">
                    <a:lumMod val="75000"/>
                    <a:lumOff val="25000"/>
                  </a:schemeClr>
                </a:solidFill>
              </a:rPr>
              <a:t>Sie helfen bei der Müllvermeidung, reduzieren den Plastikwahnsinn, reduzieren Ressourcenverschwendung und Verschmutzung durch Plastikmüll</a:t>
            </a:r>
          </a:p>
        </p:txBody>
      </p:sp>
      <p:pic>
        <p:nvPicPr>
          <p:cNvPr id="9" name="Grafik 8">
            <a:extLst>
              <a:ext uri="{FF2B5EF4-FFF2-40B4-BE49-F238E27FC236}">
                <a16:creationId xmlns:a16="http://schemas.microsoft.com/office/drawing/2014/main" id="{97F7DFD1-4666-4ABC-9AA1-EB9A4546D12B}"/>
              </a:ext>
            </a:extLst>
          </p:cNvPr>
          <p:cNvPicPr>
            <a:picLocks noChangeAspect="1"/>
          </p:cNvPicPr>
          <p:nvPr/>
        </p:nvPicPr>
        <p:blipFill>
          <a:blip r:embed="rId3"/>
          <a:stretch>
            <a:fillRect/>
          </a:stretch>
        </p:blipFill>
        <p:spPr>
          <a:xfrm>
            <a:off x="8238478" y="2623253"/>
            <a:ext cx="3165814" cy="2638178"/>
          </a:xfrm>
          <a:prstGeom prst="rect">
            <a:avLst/>
          </a:prstGeom>
        </p:spPr>
      </p:pic>
    </p:spTree>
    <p:extLst>
      <p:ext uri="{BB962C8B-B14F-4D97-AF65-F5344CB8AC3E}">
        <p14:creationId xmlns:p14="http://schemas.microsoft.com/office/powerpoint/2010/main" val="63744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1252E-CB25-746F-5B0B-EA0AEB856207}"/>
              </a:ext>
            </a:extLst>
          </p:cNvPr>
          <p:cNvSpPr>
            <a:spLocks noGrp="1"/>
          </p:cNvSpPr>
          <p:nvPr>
            <p:ph type="title"/>
          </p:nvPr>
        </p:nvSpPr>
        <p:spPr>
          <a:xfrm>
            <a:off x="581192" y="702156"/>
            <a:ext cx="8198824" cy="1188720"/>
          </a:xfrm>
        </p:spPr>
        <p:txBody>
          <a:bodyPr>
            <a:normAutofit/>
          </a:bodyPr>
          <a:lstStyle/>
          <a:p>
            <a:r>
              <a:rPr lang="de-DE" dirty="0"/>
              <a:t>Weitere Planungen</a:t>
            </a:r>
            <a:br>
              <a:rPr lang="de-DE" dirty="0"/>
            </a:br>
            <a:endParaRPr lang="de-DE" dirty="0"/>
          </a:p>
        </p:txBody>
      </p:sp>
      <p:sp>
        <p:nvSpPr>
          <p:cNvPr id="3" name="Inhaltsplatzhalter 2">
            <a:extLst>
              <a:ext uri="{FF2B5EF4-FFF2-40B4-BE49-F238E27FC236}">
                <a16:creationId xmlns:a16="http://schemas.microsoft.com/office/drawing/2014/main" id="{B0282932-58D8-3211-E6D2-96C4B75499D8}"/>
              </a:ext>
            </a:extLst>
          </p:cNvPr>
          <p:cNvSpPr>
            <a:spLocks noGrp="1"/>
          </p:cNvSpPr>
          <p:nvPr>
            <p:ph idx="1"/>
          </p:nvPr>
        </p:nvSpPr>
        <p:spPr>
          <a:xfrm>
            <a:off x="581192" y="1578380"/>
            <a:ext cx="5357969" cy="4845533"/>
          </a:xfrm>
        </p:spPr>
        <p:txBody>
          <a:bodyPr>
            <a:normAutofit fontScale="77500" lnSpcReduction="20000"/>
          </a:bodyPr>
          <a:lstStyle/>
          <a:p>
            <a:pPr>
              <a:lnSpc>
                <a:spcPct val="130000"/>
              </a:lnSpc>
            </a:pPr>
            <a:r>
              <a:rPr lang="de-DE" sz="2300" dirty="0"/>
              <a:t>Wir haben sowohl Politiker/innen in Falkensee als auch im Havelland darauf aufmerksam gemacht, dass wir sie ab jetzt immer wieder mit der Forderung nach einem kommunalen Hitzeaktionsplan konfrontieren werden.</a:t>
            </a:r>
          </a:p>
          <a:p>
            <a:pPr>
              <a:lnSpc>
                <a:spcPct val="130000"/>
              </a:lnSpc>
            </a:pPr>
            <a:r>
              <a:rPr lang="de-DE" sz="2300" dirty="0"/>
              <a:t>Konkret fordern wir:</a:t>
            </a:r>
          </a:p>
          <a:p>
            <a:pPr lvl="2">
              <a:lnSpc>
                <a:spcPct val="130000"/>
              </a:lnSpc>
            </a:pPr>
            <a:r>
              <a:rPr lang="de-DE" sz="1900" dirty="0"/>
              <a:t>Erstellung eines Planes für “kühle Räume” und Anbringen von Hinweisschildern</a:t>
            </a:r>
          </a:p>
          <a:p>
            <a:pPr lvl="2">
              <a:lnSpc>
                <a:spcPct val="130000"/>
              </a:lnSpc>
            </a:pPr>
            <a:r>
              <a:rPr lang="de-DE" sz="1900" dirty="0"/>
              <a:t>Schreiben von Briefen an alle Menschen ab 75 Jahre wie in Potsdam</a:t>
            </a:r>
          </a:p>
          <a:p>
            <a:pPr lvl="2">
              <a:lnSpc>
                <a:spcPct val="130000"/>
              </a:lnSpc>
            </a:pPr>
            <a:r>
              <a:rPr lang="de-DE" sz="1900" dirty="0"/>
              <a:t>Erstellen einer Hitzeschutz-App als Angebot an ältere Mitbürger/innen wie in Potsdam</a:t>
            </a:r>
          </a:p>
          <a:p>
            <a:pPr lvl="2">
              <a:lnSpc>
                <a:spcPct val="130000"/>
              </a:lnSpc>
            </a:pPr>
            <a:r>
              <a:rPr lang="de-DE" sz="1900" dirty="0"/>
              <a:t>weitere Maßnahmen entsprechend dem vom Land erstellten Gutachten z.B. im Baubereich</a:t>
            </a:r>
          </a:p>
          <a:p>
            <a:pPr marL="0" indent="0">
              <a:buNone/>
            </a:pPr>
            <a:endParaRPr lang="de-DE" dirty="0"/>
          </a:p>
        </p:txBody>
      </p:sp>
      <p:sp>
        <p:nvSpPr>
          <p:cNvPr id="4" name="Datumsplatzhalter 3">
            <a:extLst>
              <a:ext uri="{FF2B5EF4-FFF2-40B4-BE49-F238E27FC236}">
                <a16:creationId xmlns:a16="http://schemas.microsoft.com/office/drawing/2014/main" id="{37A46FB5-A158-80D3-BFD4-89A45A86267F}"/>
              </a:ext>
            </a:extLst>
          </p:cNvPr>
          <p:cNvSpPr>
            <a:spLocks noGrp="1"/>
          </p:cNvSpPr>
          <p:nvPr>
            <p:ph type="dt" sz="half" idx="10"/>
          </p:nvPr>
        </p:nvSpPr>
        <p:spPr/>
        <p:txBody>
          <a:bodyPr/>
          <a:lstStyle/>
          <a:p>
            <a:pPr rtl="0"/>
            <a:fld id="{30341DEC-EB75-46DB-9EF2-8B83CE0967ED}" type="datetime1">
              <a:rPr lang="de-DE" smtClean="0"/>
              <a:t>21.03.2024</a:t>
            </a:fld>
            <a:endParaRPr lang="en-US" dirty="0"/>
          </a:p>
        </p:txBody>
      </p:sp>
      <p:sp>
        <p:nvSpPr>
          <p:cNvPr id="5" name="Fußzeilenplatzhalter 4">
            <a:extLst>
              <a:ext uri="{FF2B5EF4-FFF2-40B4-BE49-F238E27FC236}">
                <a16:creationId xmlns:a16="http://schemas.microsoft.com/office/drawing/2014/main" id="{A66C5046-15D9-2B16-E30F-AEE1AC1FA6BE}"/>
              </a:ext>
            </a:extLst>
          </p:cNvPr>
          <p:cNvSpPr>
            <a:spLocks noGrp="1"/>
          </p:cNvSpPr>
          <p:nvPr>
            <p:ph type="ftr" sz="quarter" idx="11"/>
          </p:nvPr>
        </p:nvSpPr>
        <p:spPr/>
        <p:txBody>
          <a:bodyPr/>
          <a:lstStyle/>
          <a:p>
            <a:pPr rtl="0"/>
            <a:r>
              <a:rPr lang="de-DE"/>
              <a:t>Quelle: </a:t>
            </a:r>
            <a:endParaRPr lang="en-US" dirty="0"/>
          </a:p>
        </p:txBody>
      </p:sp>
      <p:sp>
        <p:nvSpPr>
          <p:cNvPr id="6" name="Foliennummernplatzhalter 5">
            <a:extLst>
              <a:ext uri="{FF2B5EF4-FFF2-40B4-BE49-F238E27FC236}">
                <a16:creationId xmlns:a16="http://schemas.microsoft.com/office/drawing/2014/main" id="{7D38B415-ECA7-00B8-E78E-7F144C1080B4}"/>
              </a:ext>
            </a:extLst>
          </p:cNvPr>
          <p:cNvSpPr>
            <a:spLocks noGrp="1"/>
          </p:cNvSpPr>
          <p:nvPr>
            <p:ph type="sldNum" sz="quarter" idx="12"/>
          </p:nvPr>
        </p:nvSpPr>
        <p:spPr/>
        <p:txBody>
          <a:bodyPr/>
          <a:lstStyle/>
          <a:p>
            <a:pPr rtl="0"/>
            <a:fld id="{3A98EE3D-8CD1-4C3F-BD1C-C98C9596463C}" type="slidenum">
              <a:rPr lang="en-US" smtClean="0"/>
              <a:t>6</a:t>
            </a:fld>
            <a:endParaRPr lang="en-US" dirty="0"/>
          </a:p>
        </p:txBody>
      </p:sp>
      <p:pic>
        <p:nvPicPr>
          <p:cNvPr id="8" name="Grafik 7">
            <a:extLst>
              <a:ext uri="{FF2B5EF4-FFF2-40B4-BE49-F238E27FC236}">
                <a16:creationId xmlns:a16="http://schemas.microsoft.com/office/drawing/2014/main" id="{A4273B83-E020-268B-487A-63ADA193C221}"/>
              </a:ext>
            </a:extLst>
          </p:cNvPr>
          <p:cNvPicPr>
            <a:picLocks noChangeAspect="1"/>
          </p:cNvPicPr>
          <p:nvPr/>
        </p:nvPicPr>
        <p:blipFill>
          <a:blip r:embed="rId2"/>
          <a:stretch>
            <a:fillRect/>
          </a:stretch>
        </p:blipFill>
        <p:spPr>
          <a:xfrm>
            <a:off x="10164252" y="670705"/>
            <a:ext cx="1493649" cy="1182727"/>
          </a:xfrm>
          <a:prstGeom prst="rect">
            <a:avLst/>
          </a:prstGeom>
        </p:spPr>
      </p:pic>
      <p:sp>
        <p:nvSpPr>
          <p:cNvPr id="9" name="Rechteck 8">
            <a:extLst>
              <a:ext uri="{FF2B5EF4-FFF2-40B4-BE49-F238E27FC236}">
                <a16:creationId xmlns:a16="http://schemas.microsoft.com/office/drawing/2014/main" id="{02BB9102-5084-4420-929F-07506BA54341}"/>
              </a:ext>
            </a:extLst>
          </p:cNvPr>
          <p:cNvSpPr/>
          <p:nvPr/>
        </p:nvSpPr>
        <p:spPr>
          <a:xfrm>
            <a:off x="6658251" y="2658801"/>
            <a:ext cx="4999649" cy="3553280"/>
          </a:xfrm>
          <a:prstGeom prst="rect">
            <a:avLst/>
          </a:prstGeom>
        </p:spPr>
        <p:txBody>
          <a:bodyPr wrap="square">
            <a:spAutoFit/>
          </a:bodyPr>
          <a:lstStyle/>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dirty="0">
                <a:solidFill>
                  <a:schemeClr val="tx1">
                    <a:lumMod val="75000"/>
                    <a:lumOff val="25000"/>
                  </a:schemeClr>
                </a:solidFill>
              </a:rPr>
              <a:t>Der Havelländer Kreisseniorenbeirat hat im Oktober 2023 beschlossen, ab April/Mai 2024 mit Aktionen zum Hitzeschutz und Werbung für “</a:t>
            </a:r>
            <a:r>
              <a:rPr lang="de-DE" dirty="0" err="1">
                <a:solidFill>
                  <a:schemeClr val="tx1">
                    <a:lumMod val="75000"/>
                    <a:lumOff val="25000"/>
                  </a:schemeClr>
                </a:solidFill>
              </a:rPr>
              <a:t>refill</a:t>
            </a:r>
            <a:r>
              <a:rPr lang="de-DE" dirty="0">
                <a:solidFill>
                  <a:schemeClr val="tx1">
                    <a:lumMod val="75000"/>
                    <a:lumOff val="25000"/>
                  </a:schemeClr>
                </a:solidFill>
              </a:rPr>
              <a:t>-Stationen” zu beginnen.</a:t>
            </a:r>
          </a:p>
          <a:p>
            <a:pPr marL="306000"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de-DE" dirty="0">
                <a:solidFill>
                  <a:schemeClr val="tx1">
                    <a:lumMod val="75000"/>
                    <a:lumOff val="25000"/>
                  </a:schemeClr>
                </a:solidFill>
              </a:rPr>
              <a:t>Im Jahr 2023 wurde der 14. Juni zum bundesweiten Hitzeaktionstag unter anderem von der BAGSO mit dem Motto “Mit Hitze keine Witze” ausgerufen. Wir gehen davon aus, dass dieses auch 2024 der Fall sein wird und werden uns an möglichst vielen Orten daran beteiligen.</a:t>
            </a:r>
          </a:p>
        </p:txBody>
      </p:sp>
    </p:spTree>
    <p:extLst>
      <p:ext uri="{BB962C8B-B14F-4D97-AF65-F5344CB8AC3E}">
        <p14:creationId xmlns:p14="http://schemas.microsoft.com/office/powerpoint/2010/main" val="264664457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88_TF33552983" id="{576DBA50-8B91-4A4D-83D9-7E9D2BF5E738}" vid="{40B35DA9-BDA0-45AF-A640-2DB6EA94DA7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{26C79439-B50F-4704-ABFD-AE472013CEBC}tf33552983_win32</Template>
  <TotalTime>0</TotalTime>
  <Words>639</Words>
  <Application>Microsoft Office PowerPoint</Application>
  <PresentationFormat>Breitbild</PresentationFormat>
  <Paragraphs>64</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Calibri</vt:lpstr>
      <vt:lpstr>Franklin Gothic Book</vt:lpstr>
      <vt:lpstr>Franklin Gothic Demi</vt:lpstr>
      <vt:lpstr>Wingdings</vt:lpstr>
      <vt:lpstr>Wingdings 2</vt:lpstr>
      <vt:lpstr>DividendVTI</vt:lpstr>
      <vt:lpstr> Seniorenbeirat Falkensee Hitzeaktionspläne – Eine Aufgabe auch für Seniorenbeiräte  </vt:lpstr>
      <vt:lpstr>Ausgangslage </vt:lpstr>
      <vt:lpstr>Aufgabe des Seniorenbeirats bzw. -forums in Falkensee </vt:lpstr>
      <vt:lpstr>Tipps bei Hitzetagen (mit 30 °C und mehr):  </vt:lpstr>
      <vt:lpstr>Wir unterstützen, dass in Falkensee zahlreiche Refill Stationen entstehen   </vt:lpstr>
      <vt:lpstr>Weitere Planungen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Seniorenbeirat -  Interessenvertretung der älteren Bürger</dc:title>
  <dc:creator>Albrecht F</dc:creator>
  <cp:lastModifiedBy>Kosakow-Kutscher, Sabine</cp:lastModifiedBy>
  <cp:revision>48</cp:revision>
  <dcterms:created xsi:type="dcterms:W3CDTF">2021-07-26T05:41:41Z</dcterms:created>
  <dcterms:modified xsi:type="dcterms:W3CDTF">2024-03-21T15:58:39Z</dcterms:modified>
</cp:coreProperties>
</file>