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media/image5.jpg" ContentType="image/jpg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21"/>
  </p:notesMasterIdLst>
  <p:sldIdLst>
    <p:sldId id="279" r:id="rId2"/>
    <p:sldId id="257" r:id="rId3"/>
    <p:sldId id="315" r:id="rId4"/>
    <p:sldId id="316" r:id="rId5"/>
    <p:sldId id="305" r:id="rId6"/>
    <p:sldId id="303" r:id="rId7"/>
    <p:sldId id="314" r:id="rId8"/>
    <p:sldId id="304" r:id="rId9"/>
    <p:sldId id="306" r:id="rId10"/>
    <p:sldId id="307" r:id="rId11"/>
    <p:sldId id="308" r:id="rId12"/>
    <p:sldId id="309" r:id="rId13"/>
    <p:sldId id="310" r:id="rId14"/>
    <p:sldId id="282" r:id="rId15"/>
    <p:sldId id="261" r:id="rId16"/>
    <p:sldId id="276" r:id="rId17"/>
    <p:sldId id="311" r:id="rId18"/>
    <p:sldId id="312" r:id="rId19"/>
    <p:sldId id="313" r:id="rId20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127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3409" y="0"/>
            <a:ext cx="4302231" cy="341458"/>
          </a:xfrm>
          <a:prstGeom prst="rect">
            <a:avLst/>
          </a:prstGeom>
        </p:spPr>
        <p:txBody>
          <a:bodyPr vert="horz" lIns="80284" tIns="40142" rIns="80284" bIns="40142" rtlCol="0"/>
          <a:lstStyle>
            <a:lvl1pPr algn="r">
              <a:defRPr sz="1100"/>
            </a:lvl1pPr>
          </a:lstStyle>
          <a:p>
            <a:fld id="{BBCE4104-18BC-490B-A256-DE505D4A2686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84" tIns="40142" rIns="80284" bIns="4014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4"/>
          </a:xfrm>
          <a:prstGeom prst="rect">
            <a:avLst/>
          </a:prstGeom>
        </p:spPr>
        <p:txBody>
          <a:bodyPr vert="horz" lIns="80284" tIns="40142" rIns="80284" bIns="40142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3409" y="6456219"/>
            <a:ext cx="4302231" cy="341457"/>
          </a:xfrm>
          <a:prstGeom prst="rect">
            <a:avLst/>
          </a:prstGeom>
        </p:spPr>
        <p:txBody>
          <a:bodyPr vert="horz" lIns="80284" tIns="40142" rIns="80284" bIns="40142" rtlCol="0" anchor="b"/>
          <a:lstStyle>
            <a:lvl1pPr algn="r">
              <a:defRPr sz="1100"/>
            </a:lvl1pPr>
          </a:lstStyle>
          <a:p>
            <a:fld id="{27ED9AC7-31A1-4EF7-B099-71DA7260A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41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9AC7-31A1-4EF7-B099-71DA7260AE2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69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D9AC7-31A1-4EF7-B099-71DA7260AE2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13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414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64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87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04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76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9779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91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62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04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874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2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6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12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37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67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1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4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17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Wie überzeuge ich andere von meiner Idee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Impuls-WS, 12.11.2022</a:t>
            </a: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 rot="21420000">
            <a:off x="940402" y="5055496"/>
            <a:ext cx="975518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Ronald </a:t>
            </a:r>
            <a:r>
              <a:rPr lang="de-DE" dirty="0" err="1"/>
              <a:t>Höhner</a:t>
            </a:r>
            <a:r>
              <a:rPr lang="de-DE" dirty="0"/>
              <a:t>, Inkuvator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16402">
            <a:off x="113235" y="511389"/>
            <a:ext cx="2519772" cy="100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7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43704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„Selbstbild geteilt durch Fremdbild – die Formel für unseren </a:t>
            </a:r>
            <a:r>
              <a:rPr lang="de-DE" sz="1500" dirty="0" err="1">
                <a:latin typeface="Impact"/>
                <a:cs typeface="Impact"/>
              </a:rPr>
              <a:t>Charismaquotienten</a:t>
            </a:r>
            <a:r>
              <a:rPr lang="de-DE" sz="1500" dirty="0">
                <a:latin typeface="Impact"/>
                <a:cs typeface="Impact"/>
              </a:rPr>
              <a:t>. 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rgbClr val="00B050"/>
                </a:solidFill>
                <a:latin typeface="Impact"/>
                <a:cs typeface="Impact"/>
              </a:rPr>
              <a:t>Hole das relevante Umfeld mit in den Raum!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erzählen sie von gelungenen Beispielen anderswo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berichten sie davon, wer alles schon begeistert ist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beziehen sie die  Sicht von relevanten Wählergruppen ein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  <a:cs typeface="Impact"/>
              </a:rPr>
              <a:t>Mit dosierter Vorsicht!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„Das wäre sicher auch im Sinne ihres Amtsvorgängers!“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„Das würde XY sicher mächtig ärgern!“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„Wie würden das ihre Kinder entscheiden?“ </a:t>
            </a:r>
          </a:p>
        </p:txBody>
      </p:sp>
      <p:sp>
        <p:nvSpPr>
          <p:cNvPr id="4" name="Ellipse 3"/>
          <p:cNvSpPr/>
          <p:nvPr/>
        </p:nvSpPr>
        <p:spPr>
          <a:xfrm>
            <a:off x="3943928" y="4419600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101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361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„Ein Bild sagt mehr als tausend Worte!“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rgbClr val="00B050"/>
                </a:solidFill>
                <a:latin typeface="Impact"/>
                <a:cs typeface="Impact"/>
              </a:rPr>
              <a:t>Nutze die Kraft von Gefühlen … male Bilder und mache Geräusche!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bringen sie was zum Anfassen mit / ein erstes Zwischenprodukt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wählen sie eine bildhafte Sprache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machen sie Visionen auf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arbeiten sie mit einem Spannungsbogen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erlauben sie sich selbst Begeisterung und Leidenschaft</a:t>
            </a:r>
          </a:p>
        </p:txBody>
      </p:sp>
      <p:sp>
        <p:nvSpPr>
          <p:cNvPr id="4" name="Ellipse 3"/>
          <p:cNvSpPr/>
          <p:nvPr/>
        </p:nvSpPr>
        <p:spPr>
          <a:xfrm>
            <a:off x="2743200" y="5105400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95507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59585" y="2033602"/>
            <a:ext cx="5613869" cy="4824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cs typeface="Impact"/>
              </a:rPr>
              <a:t>„Beteuern ist gut, Beweisen ist besser! 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rgbClr val="00B050"/>
                </a:solidFill>
                <a:latin typeface="Impact"/>
                <a:cs typeface="Impact"/>
              </a:rPr>
              <a:t>Habe bei Bedarf unwiderrufliche Beweise dabei!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wo klappt das bereits?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eine passende Statistik wirkt Wunder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Kalkulationen und Rechnungen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eine Umfrage unter der Zielgruppe oder den Beteiligten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Zitate beeindruckender Personen oder Institutionen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Zeitungsartikel / Fachbeiträge / Studien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chemeClr val="accent1">
                    <a:lumMod val="60000"/>
                    <a:lumOff val="40000"/>
                  </a:schemeClr>
                </a:solidFill>
                <a:cs typeface="Impact"/>
              </a:rPr>
              <a:t>Auch wichtig!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plausible Unterscheidung zu bekannten </a:t>
            </a:r>
            <a:r>
              <a:rPr lang="de-DE" sz="1500" dirty="0" err="1">
                <a:latin typeface="Impact"/>
                <a:cs typeface="Impact"/>
              </a:rPr>
              <a:t>Mißerfolgen</a:t>
            </a:r>
            <a:r>
              <a:rPr lang="de-DE" sz="1500" dirty="0">
                <a:latin typeface="Impact"/>
                <a:cs typeface="Impact"/>
              </a:rPr>
              <a:t>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524000" y="4419600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31615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425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„</a:t>
            </a:r>
            <a:r>
              <a:rPr lang="de-DE" sz="1600" dirty="0"/>
              <a:t>Alles was du sagst, sollte wahr sein. Aber nicht alles, was wahr ist, solltest du auch sagen.</a:t>
            </a:r>
            <a:r>
              <a:rPr lang="de-DE" sz="1500" dirty="0">
                <a:latin typeface="Impact"/>
                <a:cs typeface="Impact"/>
              </a:rPr>
              <a:t>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rgbClr val="00B050"/>
                </a:solidFill>
                <a:latin typeface="Impact"/>
                <a:cs typeface="Impact"/>
              </a:rPr>
              <a:t>Sprich aus der Perspektive der Person gegenüber!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wer fragt führt, wer zuhört überzeugt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wählen sie jene Argumente aus, die für die andere Seite am stichhaltigsten sind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erzählen sie eine Geschichte mit Anfang und Ende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fangen sie </a:t>
            </a:r>
            <a:r>
              <a:rPr lang="de-DE" sz="1500" dirty="0" err="1">
                <a:latin typeface="Impact"/>
                <a:cs typeface="Impact"/>
              </a:rPr>
              <a:t>erwartbare</a:t>
            </a:r>
            <a:r>
              <a:rPr lang="de-DE" sz="1500" dirty="0">
                <a:latin typeface="Impact"/>
                <a:cs typeface="Impact"/>
              </a:rPr>
              <a:t> Gegenargumente ein, stehen sie zu Schwächen ihres </a:t>
            </a:r>
            <a:r>
              <a:rPr lang="de-DE" sz="1500" dirty="0" err="1">
                <a:latin typeface="Impact"/>
                <a:cs typeface="Impact"/>
              </a:rPr>
              <a:t>Konzetes</a:t>
            </a:r>
            <a:endParaRPr lang="de-DE" sz="1500" dirty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wiegen sie negative Konsequenzen mit rosa Aussichten auf</a:t>
            </a:r>
          </a:p>
        </p:txBody>
      </p:sp>
      <p:sp>
        <p:nvSpPr>
          <p:cNvPr id="4" name="Ellipse 3"/>
          <p:cNvSpPr/>
          <p:nvPr/>
        </p:nvSpPr>
        <p:spPr>
          <a:xfrm>
            <a:off x="1524000" y="3035723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117843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de-DE" sz="6600" dirty="0" err="1">
                <a:solidFill>
                  <a:schemeClr val="bg1">
                    <a:lumMod val="50000"/>
                  </a:schemeClr>
                </a:solidFill>
              </a:rPr>
              <a:t>Tips</a:t>
            </a:r>
            <a:r>
              <a:rPr lang="de-DE" sz="6600" dirty="0">
                <a:solidFill>
                  <a:schemeClr val="bg1">
                    <a:lumMod val="50000"/>
                  </a:schemeClr>
                </a:solidFill>
              </a:rPr>
              <a:t> für die Hosentasche</a:t>
            </a:r>
          </a:p>
        </p:txBody>
      </p:sp>
    </p:spTree>
    <p:extLst>
      <p:ext uri="{BB962C8B-B14F-4D97-AF65-F5344CB8AC3E}">
        <p14:creationId xmlns:p14="http://schemas.microsoft.com/office/powerpoint/2010/main" val="316096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5936768" y="4203657"/>
            <a:ext cx="252000" cy="25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reihandform 23"/>
          <p:cNvSpPr/>
          <p:nvPr/>
        </p:nvSpPr>
        <p:spPr>
          <a:xfrm>
            <a:off x="1523999" y="2262909"/>
            <a:ext cx="4566191" cy="3324467"/>
          </a:xfrm>
          <a:custGeom>
            <a:avLst/>
            <a:gdLst>
              <a:gd name="connsiteX0" fmla="*/ 657874 w 4688356"/>
              <a:gd name="connsiteY0" fmla="*/ 0 h 3324467"/>
              <a:gd name="connsiteX1" fmla="*/ 122165 w 4688356"/>
              <a:gd name="connsiteY1" fmla="*/ 2493818 h 3324467"/>
              <a:gd name="connsiteX2" fmla="*/ 2708347 w 4688356"/>
              <a:gd name="connsiteY2" fmla="*/ 3315855 h 3324467"/>
              <a:gd name="connsiteX3" fmla="*/ 4657220 w 4688356"/>
              <a:gd name="connsiteY3" fmla="*/ 2087418 h 3324467"/>
              <a:gd name="connsiteX4" fmla="*/ 3724347 w 4688356"/>
              <a:gd name="connsiteY4" fmla="*/ 64655 h 332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356" h="3324467">
                <a:moveTo>
                  <a:pt x="657874" y="0"/>
                </a:moveTo>
                <a:cubicBezTo>
                  <a:pt x="219147" y="970588"/>
                  <a:pt x="-219580" y="1941176"/>
                  <a:pt x="122165" y="2493818"/>
                </a:cubicBezTo>
                <a:cubicBezTo>
                  <a:pt x="463910" y="3046460"/>
                  <a:pt x="1952505" y="3383588"/>
                  <a:pt x="2708347" y="3315855"/>
                </a:cubicBezTo>
                <a:cubicBezTo>
                  <a:pt x="3464189" y="3248122"/>
                  <a:pt x="4487887" y="2629285"/>
                  <a:pt x="4657220" y="2087418"/>
                </a:cubicBezTo>
                <a:cubicBezTo>
                  <a:pt x="4826553" y="1545551"/>
                  <a:pt x="4275450" y="805103"/>
                  <a:pt x="3724347" y="64655"/>
                </a:cubicBezTo>
              </a:path>
            </a:pathLst>
          </a:cu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 descr="3d - fragezeichen (i) wandposter • poster Fragezeichen, fragen, freigeben |  myloview.de"/>
          <p:cNvPicPr/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286" y1="74714" x2="52143" y2="72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133" t="11244" r="31051" b="17989"/>
          <a:stretch/>
        </p:blipFill>
        <p:spPr bwMode="auto">
          <a:xfrm>
            <a:off x="5477817" y="1566331"/>
            <a:ext cx="948471" cy="1593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289" y="521138"/>
            <a:ext cx="1097026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e-DE" sz="5000" dirty="0">
                <a:solidFill>
                  <a:srgbClr val="B80D0E"/>
                </a:solidFill>
              </a:rPr>
              <a:t>1. Ein Modell für den Kopf</a:t>
            </a:r>
            <a:endParaRPr sz="5000" dirty="0"/>
          </a:p>
        </p:txBody>
      </p:sp>
      <p:cxnSp>
        <p:nvCxnSpPr>
          <p:cNvPr id="8" name="Gerader Verbinder 7"/>
          <p:cNvCxnSpPr/>
          <p:nvPr/>
        </p:nvCxnSpPr>
        <p:spPr>
          <a:xfrm>
            <a:off x="2514600" y="2057400"/>
            <a:ext cx="0" cy="251460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4648200" y="2057400"/>
            <a:ext cx="0" cy="251460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Legende mit Linie 2 9"/>
          <p:cNvSpPr/>
          <p:nvPr/>
        </p:nvSpPr>
        <p:spPr>
          <a:xfrm>
            <a:off x="2971800" y="4800600"/>
            <a:ext cx="10668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519"/>
              <a:gd name="adj6" fmla="val -376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Das Interesse von A</a:t>
            </a:r>
          </a:p>
        </p:txBody>
      </p:sp>
      <p:sp>
        <p:nvSpPr>
          <p:cNvPr id="11" name="Legende mit Linie 2 10"/>
          <p:cNvSpPr/>
          <p:nvPr/>
        </p:nvSpPr>
        <p:spPr>
          <a:xfrm>
            <a:off x="5105400" y="4804597"/>
            <a:ext cx="1066800" cy="6096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519"/>
              <a:gd name="adj6" fmla="val -3760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Das Interesse von B</a:t>
            </a:r>
          </a:p>
        </p:txBody>
      </p:sp>
      <p:sp>
        <p:nvSpPr>
          <p:cNvPr id="12" name="Rechteck 11"/>
          <p:cNvSpPr/>
          <p:nvPr/>
        </p:nvSpPr>
        <p:spPr>
          <a:xfrm>
            <a:off x="609600" y="20574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Mein Anliegen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4678220" y="4110139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Mein Anliegen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5029200" y="2048541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Essen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gehen</a:t>
            </a:r>
          </a:p>
        </p:txBody>
      </p:sp>
      <p:sp>
        <p:nvSpPr>
          <p:cNvPr id="16" name="Rechteck 15"/>
          <p:cNvSpPr/>
          <p:nvPr/>
        </p:nvSpPr>
        <p:spPr>
          <a:xfrm>
            <a:off x="6163408" y="2225388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Windpark</a:t>
            </a:r>
          </a:p>
        </p:txBody>
      </p:sp>
      <p:sp>
        <p:nvSpPr>
          <p:cNvPr id="17" name="Rechteck 16"/>
          <p:cNvSpPr/>
          <p:nvPr/>
        </p:nvSpPr>
        <p:spPr>
          <a:xfrm>
            <a:off x="5861648" y="2521973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Kontrolle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behalten</a:t>
            </a:r>
          </a:p>
        </p:txBody>
      </p:sp>
      <p:sp>
        <p:nvSpPr>
          <p:cNvPr id="18" name="Rechteck 17"/>
          <p:cNvSpPr/>
          <p:nvPr/>
        </p:nvSpPr>
        <p:spPr>
          <a:xfrm>
            <a:off x="6144468" y="1900653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Sparen</a:t>
            </a:r>
          </a:p>
        </p:txBody>
      </p:sp>
      <p:sp>
        <p:nvSpPr>
          <p:cNvPr id="19" name="Rechteck 18"/>
          <p:cNvSpPr/>
          <p:nvPr/>
        </p:nvSpPr>
        <p:spPr>
          <a:xfrm>
            <a:off x="4572001" y="2363200"/>
            <a:ext cx="160019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Weniger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Streß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464419" y="1751551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Held sein</a:t>
            </a:r>
          </a:p>
        </p:txBody>
      </p:sp>
      <p:sp>
        <p:nvSpPr>
          <p:cNvPr id="22" name="Rechteck 21"/>
          <p:cNvSpPr/>
          <p:nvPr/>
        </p:nvSpPr>
        <p:spPr>
          <a:xfrm>
            <a:off x="7216868" y="2048541"/>
            <a:ext cx="1693984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Spuren hinterlassen</a:t>
            </a:r>
          </a:p>
        </p:txBody>
      </p:sp>
      <p:cxnSp>
        <p:nvCxnSpPr>
          <p:cNvPr id="26" name="Gerader Verbinder 25"/>
          <p:cNvCxnSpPr/>
          <p:nvPr/>
        </p:nvCxnSpPr>
        <p:spPr>
          <a:xfrm>
            <a:off x="2438400" y="2281653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4578927" y="4305300"/>
            <a:ext cx="152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27999" y="2125896"/>
            <a:ext cx="53340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 1</a:t>
            </a:r>
          </a:p>
        </p:txBody>
      </p:sp>
      <p:sp>
        <p:nvSpPr>
          <p:cNvPr id="32" name="Rechteck 31"/>
          <p:cNvSpPr/>
          <p:nvPr/>
        </p:nvSpPr>
        <p:spPr>
          <a:xfrm>
            <a:off x="3952819" y="2110509"/>
            <a:ext cx="62263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B 1 … 5</a:t>
            </a:r>
          </a:p>
        </p:txBody>
      </p:sp>
      <p:cxnSp>
        <p:nvCxnSpPr>
          <p:cNvPr id="33" name="Gerader Verbinder 32"/>
          <p:cNvCxnSpPr/>
          <p:nvPr/>
        </p:nvCxnSpPr>
        <p:spPr>
          <a:xfrm>
            <a:off x="4572000" y="2258292"/>
            <a:ext cx="152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2050930" y="2135958"/>
            <a:ext cx="252000" cy="25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4938754" y="2122992"/>
            <a:ext cx="252000" cy="25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bject 4"/>
          <p:cNvSpPr txBox="1"/>
          <p:nvPr/>
        </p:nvSpPr>
        <p:spPr>
          <a:xfrm>
            <a:off x="7315200" y="3346579"/>
            <a:ext cx="4282247" cy="1954381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>
            <a:spAutoFit/>
          </a:bodyPr>
          <a:lstStyle/>
          <a:p>
            <a:pPr marL="12066" marR="327025" algn="ct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Mache ein attraktives Angebot statt einen Antrag zu stellen!</a:t>
            </a:r>
          </a:p>
          <a:p>
            <a:pPr marL="12066" marR="327025" algn="ct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Verknüpfe dafür dein Anliegen mit einem erstrangigen Interesse des oder der Gegenüber</a:t>
            </a:r>
          </a:p>
          <a:p>
            <a:pPr marL="12066" marR="327025" algn="ct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Suche das B 1</a:t>
            </a:r>
          </a:p>
        </p:txBody>
      </p:sp>
      <p:sp>
        <p:nvSpPr>
          <p:cNvPr id="38" name="Rechteck 37"/>
          <p:cNvSpPr/>
          <p:nvPr/>
        </p:nvSpPr>
        <p:spPr>
          <a:xfrm>
            <a:off x="2603537" y="4148239"/>
            <a:ext cx="53340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A 100</a:t>
            </a:r>
          </a:p>
        </p:txBody>
      </p:sp>
      <p:cxnSp>
        <p:nvCxnSpPr>
          <p:cNvPr id="39" name="Gerader Verbinder 38"/>
          <p:cNvCxnSpPr/>
          <p:nvPr/>
        </p:nvCxnSpPr>
        <p:spPr>
          <a:xfrm>
            <a:off x="2424548" y="4315692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/>
          <p:cNvSpPr/>
          <p:nvPr/>
        </p:nvSpPr>
        <p:spPr>
          <a:xfrm>
            <a:off x="8812" y="4522804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Dachrinne reinigen</a:t>
            </a:r>
          </a:p>
        </p:txBody>
      </p:sp>
      <p:sp>
        <p:nvSpPr>
          <p:cNvPr id="41" name="Rechteck 40"/>
          <p:cNvSpPr/>
          <p:nvPr/>
        </p:nvSpPr>
        <p:spPr>
          <a:xfrm>
            <a:off x="705060" y="4314215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Zahnarzt</a:t>
            </a:r>
          </a:p>
        </p:txBody>
      </p:sp>
      <p:sp>
        <p:nvSpPr>
          <p:cNvPr id="42" name="Rechteck 41"/>
          <p:cNvSpPr/>
          <p:nvPr/>
        </p:nvSpPr>
        <p:spPr>
          <a:xfrm>
            <a:off x="-62261" y="4076141"/>
            <a:ext cx="2089639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Schienenersatzverkehr</a:t>
            </a:r>
          </a:p>
        </p:txBody>
      </p:sp>
      <p:cxnSp>
        <p:nvCxnSpPr>
          <p:cNvPr id="43" name="Gerader Verbinder 42"/>
          <p:cNvCxnSpPr/>
          <p:nvPr/>
        </p:nvCxnSpPr>
        <p:spPr>
          <a:xfrm>
            <a:off x="4617911" y="4301453"/>
            <a:ext cx="1524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Rechteck 43"/>
          <p:cNvSpPr/>
          <p:nvPr/>
        </p:nvSpPr>
        <p:spPr>
          <a:xfrm>
            <a:off x="4084510" y="4148239"/>
            <a:ext cx="533401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B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32" grpId="0"/>
      <p:bldP spid="35" grpId="0" animBg="1"/>
      <p:bldP spid="36" grpId="0" animBg="1"/>
      <p:bldP spid="37" grpId="0" animBg="1"/>
      <p:bldP spid="38" grpId="0"/>
      <p:bldP spid="40" grpId="0"/>
      <p:bldP spid="41" grpId="0"/>
      <p:bldP spid="42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2" y="409217"/>
            <a:ext cx="9131707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5490" algn="l"/>
              </a:tabLst>
            </a:pPr>
            <a:r>
              <a:rPr lang="de-DE" sz="5000" dirty="0">
                <a:solidFill>
                  <a:srgbClr val="B80D0E"/>
                </a:solidFill>
              </a:rPr>
              <a:t>2. Ein paar wunderbare Fragen</a:t>
            </a:r>
            <a:endParaRPr sz="5000" dirty="0"/>
          </a:p>
        </p:txBody>
      </p:sp>
      <p:sp>
        <p:nvSpPr>
          <p:cNvPr id="11" name="object 4"/>
          <p:cNvSpPr txBox="1"/>
          <p:nvPr/>
        </p:nvSpPr>
        <p:spPr>
          <a:xfrm>
            <a:off x="698092" y="1524000"/>
            <a:ext cx="10884308" cy="4216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latin typeface="Impact"/>
                <a:cs typeface="Impact"/>
              </a:rPr>
              <a:t>Was gefällt ihnen an unserem Konzept am ehesten? </a:t>
            </a: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… genau das vertiefen!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Welche Schwierigkeiten sehen sie für das Anliegen?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genau die aus dem Weg räumen!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Was glauben sie, würde XY zu dem Thema sagen?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Autorität in die Waagschale werfen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Mal angenommen, das Geld wäre da, wie würden sie dann entscheiden?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Vorwände zur Seite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Was müsste noch im Konzept dazu, damit sie zustimmen können?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zum Beteiligten machen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Wenn es auch nicht perfekt ist, einen Versuch ist es wert, oder?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zum Experiment einladen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Wer könnte noch ein Interesse an der Umsetzung haben?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weitere Ressourcen erschließen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Wie schätzen sie die Situation in 5 Jahren ein?  </a:t>
            </a:r>
            <a:r>
              <a:rPr lang="de-DE" sz="2000" dirty="0">
                <a:solidFill>
                  <a:srgbClr val="00B050"/>
                </a:solidFill>
                <a:cs typeface="Impact"/>
              </a:rPr>
              <a:t>… Dramatik nutzen!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7609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2" y="409217"/>
            <a:ext cx="974130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5490" algn="l"/>
              </a:tabLst>
            </a:pPr>
            <a:r>
              <a:rPr lang="de-DE" sz="5000" dirty="0">
                <a:solidFill>
                  <a:srgbClr val="B80D0E"/>
                </a:solidFill>
              </a:rPr>
              <a:t>3. Eine </a:t>
            </a:r>
            <a:r>
              <a:rPr lang="de-DE" sz="5000" dirty="0" err="1">
                <a:solidFill>
                  <a:srgbClr val="B80D0E"/>
                </a:solidFill>
              </a:rPr>
              <a:t>unverselle</a:t>
            </a:r>
            <a:r>
              <a:rPr lang="de-DE" sz="5000" dirty="0">
                <a:solidFill>
                  <a:srgbClr val="B80D0E"/>
                </a:solidFill>
              </a:rPr>
              <a:t> Story-anleitung</a:t>
            </a:r>
            <a:endParaRPr sz="5000"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1752600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Eine gut unterfütterte Ausgangslage</a:t>
            </a:r>
          </a:p>
        </p:txBody>
      </p:sp>
      <p:pic>
        <p:nvPicPr>
          <p:cNvPr id="5" name="Grafik 4" descr="Lego Bausteine stockfoto. Bild von verbindung, blau, block - 29189208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463" y="1627046"/>
            <a:ext cx="899160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Lego Bausteine stockfoto. Bild von verbindung, blau, block - 29189208"/>
          <p:cNvPicPr/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01" y="2161938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4"/>
          <p:cNvSpPr txBox="1"/>
          <p:nvPr/>
        </p:nvSpPr>
        <p:spPr>
          <a:xfrm>
            <a:off x="1676400" y="2339113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Eine plausible Begründung für das WIESO GERADE JETZT?</a:t>
            </a:r>
          </a:p>
        </p:txBody>
      </p:sp>
      <p:pic>
        <p:nvPicPr>
          <p:cNvPr id="8" name="Grafik 7" descr="Lego Bausteine stockfoto. Bild von verbindung, blau, block - 29189208"/>
          <p:cNvPicPr/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44" y="2799478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4"/>
          <p:cNvSpPr txBox="1"/>
          <p:nvPr/>
        </p:nvSpPr>
        <p:spPr>
          <a:xfrm>
            <a:off x="1701800" y="2925640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Eine knackige Vision / Zielsetzung / Ergebniserwartung </a:t>
            </a:r>
          </a:p>
        </p:txBody>
      </p:sp>
      <p:pic>
        <p:nvPicPr>
          <p:cNvPr id="10" name="Grafik 9" descr="Lego Bausteine stockfoto. Bild von verbindung, blau, block - 29189208"/>
          <p:cNvPicPr/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96" y="3452933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bject 4"/>
          <p:cNvSpPr txBox="1"/>
          <p:nvPr/>
        </p:nvSpPr>
        <p:spPr>
          <a:xfrm>
            <a:off x="1690255" y="4119656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WIE genau tun wir das? … Strategie / Zeitplanung / Art &amp; Weise</a:t>
            </a:r>
          </a:p>
        </p:txBody>
      </p:sp>
      <p:pic>
        <p:nvPicPr>
          <p:cNvPr id="13" name="Grafik 12" descr="Lego Bausteine stockfoto. Bild von verbindung, blau, block - 29189208"/>
          <p:cNvPicPr/>
          <p:nvPr/>
        </p:nvPicPr>
        <p:blipFill>
          <a:blip r:embed="rId2" cstate="screen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92" y="3914037"/>
            <a:ext cx="899160" cy="7645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object 4"/>
          <p:cNvSpPr txBox="1"/>
          <p:nvPr/>
        </p:nvSpPr>
        <p:spPr>
          <a:xfrm>
            <a:off x="1704109" y="3522648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WAS muss passieren? … Tragweite / Umfang 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92" y="4552199"/>
            <a:ext cx="959960" cy="661270"/>
          </a:xfrm>
          <a:prstGeom prst="rect">
            <a:avLst/>
          </a:prstGeom>
        </p:spPr>
      </p:pic>
      <p:sp>
        <p:nvSpPr>
          <p:cNvPr id="20" name="object 4"/>
          <p:cNvSpPr txBox="1"/>
          <p:nvPr/>
        </p:nvSpPr>
        <p:spPr>
          <a:xfrm>
            <a:off x="1701800" y="4706183"/>
            <a:ext cx="9906000" cy="353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/>
                <a:cs typeface="Impact"/>
              </a:rPr>
              <a:t>WER übernimmt Verantwortung? Wozu sollen SIE Ja-sagen?</a:t>
            </a:r>
          </a:p>
        </p:txBody>
      </p:sp>
    </p:spTree>
    <p:extLst>
      <p:ext uri="{BB962C8B-B14F-4D97-AF65-F5344CB8AC3E}">
        <p14:creationId xmlns:p14="http://schemas.microsoft.com/office/powerpoint/2010/main" val="30661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6600" dirty="0">
                <a:solidFill>
                  <a:schemeClr val="bg1">
                    <a:lumMod val="50000"/>
                  </a:schemeClr>
                </a:solidFill>
              </a:rPr>
              <a:t>Fingerübung</a:t>
            </a:r>
          </a:p>
        </p:txBody>
      </p:sp>
    </p:spTree>
    <p:extLst>
      <p:ext uri="{BB962C8B-B14F-4D97-AF65-F5344CB8AC3E}">
        <p14:creationId xmlns:p14="http://schemas.microsoft.com/office/powerpoint/2010/main" val="2366421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092" y="409217"/>
            <a:ext cx="9741308" cy="7829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55490" algn="l"/>
              </a:tabLst>
            </a:pPr>
            <a:r>
              <a:rPr lang="de-DE" sz="5000" dirty="0">
                <a:solidFill>
                  <a:srgbClr val="B80D0E"/>
                </a:solidFill>
              </a:rPr>
              <a:t>In Murmelgruppen </a:t>
            </a:r>
            <a:endParaRPr sz="5000" dirty="0"/>
          </a:p>
        </p:txBody>
      </p:sp>
      <p:sp>
        <p:nvSpPr>
          <p:cNvPr id="16" name="object 4"/>
          <p:cNvSpPr txBox="1"/>
          <p:nvPr/>
        </p:nvSpPr>
        <p:spPr>
          <a:xfrm>
            <a:off x="698092" y="1371601"/>
            <a:ext cx="10884308" cy="4693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latin typeface="Impact"/>
                <a:cs typeface="Impact"/>
              </a:rPr>
              <a:t>Gleiches Projekt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  <a:p>
            <a:pPr marL="469266" marR="327025" lvl="1" algn="r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latin typeface="Impact"/>
                <a:cs typeface="Impact"/>
              </a:rPr>
              <a:t>Unterschiedliche Person, die es zu Überzeugen gilt</a:t>
            </a:r>
            <a:endParaRPr lang="de-DE" sz="2000" dirty="0"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solidFill>
                <a:srgbClr val="00B050"/>
              </a:solidFill>
              <a:latin typeface="Impact"/>
              <a:cs typeface="Impac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746" y="1422925"/>
            <a:ext cx="6477000" cy="3400425"/>
          </a:xfrm>
          <a:prstGeom prst="rect">
            <a:avLst/>
          </a:prstGeom>
        </p:spPr>
      </p:pic>
      <p:sp>
        <p:nvSpPr>
          <p:cNvPr id="11" name="Wolkenförmige Legende 10"/>
          <p:cNvSpPr/>
          <p:nvPr/>
        </p:nvSpPr>
        <p:spPr>
          <a:xfrm>
            <a:off x="381000" y="3581400"/>
            <a:ext cx="1905000" cy="1238251"/>
          </a:xfrm>
          <a:prstGeom prst="cloudCallout">
            <a:avLst>
              <a:gd name="adj1" fmla="val -32505"/>
              <a:gd name="adj2" fmla="val 684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ist das B</a:t>
            </a:r>
            <a:r>
              <a:rPr lang="de-DE" baseline="30000" dirty="0"/>
              <a:t>1 </a:t>
            </a:r>
            <a:r>
              <a:rPr lang="de-DE" dirty="0"/>
              <a:t>?</a:t>
            </a:r>
          </a:p>
        </p:txBody>
      </p:sp>
      <p:sp>
        <p:nvSpPr>
          <p:cNvPr id="18" name="Wolkenförmige Legende 17"/>
          <p:cNvSpPr/>
          <p:nvPr/>
        </p:nvSpPr>
        <p:spPr>
          <a:xfrm>
            <a:off x="9665108" y="1752600"/>
            <a:ext cx="2057400" cy="1238251"/>
          </a:xfrm>
          <a:prstGeom prst="cloudCallout">
            <a:avLst>
              <a:gd name="adj1" fmla="val 32141"/>
              <a:gd name="adj2" fmla="val 69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Nutzen sie die 6 Story-Bausteine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35004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470" y="8878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Wieso braucht es einen WS dafür?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782125" y="2616785"/>
            <a:ext cx="5352795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Weil wir gegen Glaubenssätze, Erfahrungen, Vorurteile und die Tagesform </a:t>
            </a:r>
            <a:r>
              <a:rPr lang="de-DE" sz="1500" dirty="0" err="1">
                <a:latin typeface="Impact"/>
                <a:cs typeface="Impact"/>
              </a:rPr>
              <a:t>anarbeiten</a:t>
            </a:r>
            <a:r>
              <a:rPr lang="de-DE" sz="1500" dirty="0">
                <a:latin typeface="Impact"/>
                <a:cs typeface="Impact"/>
              </a:rPr>
              <a:t> …</a:t>
            </a:r>
            <a:endParaRPr sz="1500" dirty="0">
              <a:latin typeface="Impact"/>
              <a:cs typeface="Impact"/>
            </a:endParaRPr>
          </a:p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Weil das Gehirn ein Meister darin ist, Dissonanzen zwischen Kopf und Bauch zu Gunsten des Bauches zu lösen …</a:t>
            </a:r>
          </a:p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Weil nicht ICH die Person überzeuge, sondern die PERSON sich überzeugt</a:t>
            </a:r>
          </a:p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endParaRPr sz="1500" dirty="0">
              <a:latin typeface="Impact"/>
              <a:cs typeface="Impac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458" y="2590800"/>
            <a:ext cx="4373445" cy="2657475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764540" y="5903095"/>
            <a:ext cx="10708699" cy="753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latin typeface="Impact"/>
                <a:cs typeface="Impact"/>
              </a:rPr>
              <a:t>Das gilt für eine Debatte genauso, wie für ein Gespräch mit der Amtsleitung, der </a:t>
            </a:r>
            <a:r>
              <a:rPr lang="de-DE" sz="2000" dirty="0" err="1">
                <a:latin typeface="Impact"/>
                <a:cs typeface="Impact"/>
              </a:rPr>
              <a:t>Bürgermeister_in</a:t>
            </a:r>
            <a:r>
              <a:rPr lang="de-DE" sz="2000" dirty="0">
                <a:latin typeface="Impact"/>
                <a:cs typeface="Impact"/>
              </a:rPr>
              <a:t> oder Gemeindevertretungen …  </a:t>
            </a:r>
            <a:endParaRPr sz="2000" dirty="0">
              <a:latin typeface="Impact"/>
              <a:cs typeface="Impac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155"/>
            <a:ext cx="12191999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742141"/>
            <a:ext cx="1065936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3600" dirty="0">
                <a:solidFill>
                  <a:srgbClr val="B80D0E"/>
                </a:solidFill>
              </a:rPr>
              <a:t>… und weil Alltags-Strategien nicht funktionieren!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2045243"/>
            <a:ext cx="5352795" cy="343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2000" u="sng" dirty="0">
                <a:latin typeface="Impact"/>
                <a:cs typeface="Impact"/>
              </a:rPr>
              <a:t>Druck Machen </a:t>
            </a:r>
            <a:r>
              <a:rPr lang="de-DE" sz="2000" dirty="0">
                <a:latin typeface="Impact"/>
                <a:cs typeface="Impact"/>
              </a:rPr>
              <a:t/>
            </a:r>
            <a:br>
              <a:rPr lang="de-DE" sz="2000" dirty="0">
                <a:latin typeface="Impact"/>
                <a:cs typeface="Impact"/>
              </a:rPr>
            </a:br>
            <a:r>
              <a:rPr lang="de-DE" sz="2000" dirty="0">
                <a:latin typeface="Impact"/>
                <a:cs typeface="Impact"/>
              </a:rPr>
              <a:t/>
            </a:r>
            <a:br>
              <a:rPr lang="de-DE" sz="2000" dirty="0">
                <a:latin typeface="Impact"/>
                <a:cs typeface="Impact"/>
              </a:rPr>
            </a:br>
            <a:endParaRPr lang="de-DE" sz="2000" dirty="0">
              <a:latin typeface="Impact"/>
              <a:cs typeface="Impact"/>
            </a:endParaRP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2000" u="sng" dirty="0">
                <a:latin typeface="Impact"/>
                <a:cs typeface="Impact"/>
              </a:rPr>
              <a:t>Locken </a:t>
            </a:r>
            <a:r>
              <a:rPr lang="de-DE" sz="2000" dirty="0">
                <a:latin typeface="Impact"/>
                <a:cs typeface="Impact"/>
              </a:rPr>
              <a:t/>
            </a:r>
            <a:br>
              <a:rPr lang="de-DE" sz="2000" dirty="0">
                <a:latin typeface="Impact"/>
                <a:cs typeface="Impact"/>
              </a:rPr>
            </a:br>
            <a:r>
              <a:rPr lang="de-DE" sz="2000" dirty="0">
                <a:latin typeface="Impact"/>
                <a:cs typeface="Impact"/>
              </a:rPr>
              <a:t/>
            </a:r>
            <a:br>
              <a:rPr lang="de-DE" sz="2000" dirty="0">
                <a:latin typeface="Impact"/>
                <a:cs typeface="Impact"/>
              </a:rPr>
            </a:br>
            <a:endParaRPr lang="de-DE" sz="2000" dirty="0">
              <a:latin typeface="Impact"/>
              <a:cs typeface="Impact"/>
            </a:endParaRP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2000" u="sng" dirty="0">
                <a:latin typeface="Impact"/>
                <a:cs typeface="Impact"/>
              </a:rPr>
              <a:t>Lernen</a:t>
            </a: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latin typeface="Impact"/>
              <a:cs typeface="Impac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1465383"/>
            <a:ext cx="1905000" cy="190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459" y="2990819"/>
            <a:ext cx="2667000" cy="109728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53226" y="3832883"/>
            <a:ext cx="2070920" cy="157260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45080" y="5754935"/>
            <a:ext cx="10911645" cy="77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>
                <a:cs typeface="Impact"/>
              </a:rPr>
              <a:t>Bleibt die Kunst, das Gegenüber mit anderen Mitteln dazu zu bringen, etwas zu tun, was das Gegenüber ansonsten nicht tun würde!</a:t>
            </a:r>
          </a:p>
        </p:txBody>
      </p:sp>
    </p:spTree>
    <p:extLst>
      <p:ext uri="{BB962C8B-B14F-4D97-AF65-F5344CB8AC3E}">
        <p14:creationId xmlns:p14="http://schemas.microsoft.com/office/powerpoint/2010/main" val="2700370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76200"/>
            <a:ext cx="12191999" cy="68579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76400" y="2045243"/>
            <a:ext cx="6477000" cy="705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4"/>
              <a:tabLst>
                <a:tab pos="469900" algn="l"/>
                <a:tab pos="470534" algn="l"/>
              </a:tabLst>
            </a:pPr>
            <a:r>
              <a:rPr lang="de-DE" sz="2000" u="sng" dirty="0">
                <a:latin typeface="Impact"/>
                <a:cs typeface="Impact"/>
              </a:rPr>
              <a:t>Voranalyse</a:t>
            </a: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cs typeface="Impact"/>
              </a:rPr>
              <a:t>	</a:t>
            </a:r>
            <a:r>
              <a:rPr lang="de-DE" dirty="0"/>
              <a:t>Vorher gedanklich herumgehen auf die andere Seite, um sich 	in die Sichtweise von B zu vertiefen und daraus Argumente zu 	entwickeln, in denen sich B wieder findet.</a:t>
            </a: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>
                <a:solidFill>
                  <a:srgbClr val="00B050"/>
                </a:solidFill>
              </a:rPr>
              <a:t>	Ich arbeite für mein Gegenüber und führe es zu meinem Ziel!</a:t>
            </a: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 typeface="+mj-lt"/>
              <a:buAutoNum type="arabicPeriod" startAt="4"/>
              <a:tabLst>
                <a:tab pos="469900" algn="l"/>
                <a:tab pos="470534" algn="l"/>
              </a:tabLst>
            </a:pPr>
            <a:endParaRPr lang="de-DE" sz="2000" u="sng" dirty="0">
              <a:latin typeface="Impact"/>
              <a:cs typeface="Impact"/>
            </a:endParaRP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 typeface="+mj-lt"/>
              <a:buAutoNum type="arabicPeriod" startAt="5"/>
              <a:tabLst>
                <a:tab pos="469900" algn="l"/>
                <a:tab pos="470534" algn="l"/>
              </a:tabLst>
            </a:pPr>
            <a:r>
              <a:rPr lang="de-DE" sz="1600" dirty="0">
                <a:latin typeface="Impact"/>
                <a:cs typeface="Impact"/>
              </a:rPr>
              <a:t>Noch besser! </a:t>
            </a:r>
            <a:r>
              <a:rPr lang="de-DE" sz="2000" dirty="0">
                <a:latin typeface="Impact"/>
                <a:cs typeface="Impact"/>
              </a:rPr>
              <a:t>	</a:t>
            </a:r>
            <a:r>
              <a:rPr lang="de-DE" sz="2000" u="sng" dirty="0">
                <a:latin typeface="Impact"/>
                <a:cs typeface="Impact"/>
              </a:rPr>
              <a:t>Den Ball </a:t>
            </a:r>
            <a:r>
              <a:rPr lang="de-DE" sz="2000" u="sng" dirty="0" err="1">
                <a:latin typeface="Impact"/>
                <a:cs typeface="Impact"/>
              </a:rPr>
              <a:t>rüberspielen</a:t>
            </a:r>
            <a:endParaRPr lang="de-DE" sz="2000" u="sng" dirty="0">
              <a:latin typeface="Impact"/>
              <a:cs typeface="Impact"/>
            </a:endParaRPr>
          </a:p>
          <a:p>
            <a:pPr marL="469266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>
                <a:latin typeface="Impact"/>
                <a:cs typeface="Impact"/>
              </a:rPr>
              <a:t>Das Gegenüber entdeckt ein eigenes Interesse an ihrer Sache! </a:t>
            </a:r>
          </a:p>
          <a:p>
            <a:pPr marL="469266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dirty="0">
                <a:solidFill>
                  <a:srgbClr val="00B050"/>
                </a:solidFill>
              </a:rPr>
              <a:t>Mein Gegenüber kommt auf eigenem Weg zu meinem Ziel!</a:t>
            </a:r>
          </a:p>
          <a:p>
            <a:pPr marL="469266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latin typeface="Impact"/>
                <a:cs typeface="Impact"/>
              </a:rPr>
              <a:t/>
            </a:r>
            <a:br>
              <a:rPr lang="de-DE" sz="2000" dirty="0">
                <a:latin typeface="Impact"/>
                <a:cs typeface="Impact"/>
              </a:rPr>
            </a:br>
            <a:endParaRPr lang="de-DE" sz="2000" dirty="0">
              <a:latin typeface="Impact"/>
              <a:cs typeface="Impact"/>
            </a:endParaRP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latin typeface="Impact"/>
                <a:cs typeface="Impact"/>
              </a:rPr>
              <a:t> </a:t>
            </a:r>
            <a:br>
              <a:rPr lang="de-DE" sz="2000" dirty="0">
                <a:latin typeface="Impact"/>
                <a:cs typeface="Impact"/>
              </a:rPr>
            </a:br>
            <a:r>
              <a:rPr lang="de-DE" sz="2000" dirty="0">
                <a:latin typeface="Impact"/>
                <a:cs typeface="Impact"/>
              </a:rPr>
              <a:t/>
            </a:r>
            <a:br>
              <a:rPr lang="de-DE" sz="2000" dirty="0">
                <a:latin typeface="Impact"/>
                <a:cs typeface="Impact"/>
              </a:rPr>
            </a:br>
            <a:endParaRPr lang="de-DE" sz="2000" dirty="0">
              <a:latin typeface="Impact"/>
              <a:cs typeface="Impact"/>
            </a:endParaRPr>
          </a:p>
          <a:p>
            <a:pPr marL="469900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/>
              <a:tabLst>
                <a:tab pos="469900" algn="l"/>
                <a:tab pos="470534" algn="l"/>
              </a:tabLst>
            </a:pPr>
            <a:r>
              <a:rPr lang="de-DE" sz="2000" dirty="0">
                <a:latin typeface="Impact"/>
                <a:cs typeface="Impact"/>
              </a:rPr>
              <a:t>Lernen</a:t>
            </a:r>
          </a:p>
          <a:p>
            <a:pPr marL="12066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2000" dirty="0">
              <a:latin typeface="Impact"/>
              <a:cs typeface="Impact"/>
            </a:endParaRPr>
          </a:p>
        </p:txBody>
      </p:sp>
      <p:sp>
        <p:nvSpPr>
          <p:cNvPr id="9" name="object 3"/>
          <p:cNvSpPr txBox="1">
            <a:spLocks noGrp="1"/>
          </p:cNvSpPr>
          <p:nvPr>
            <p:ph type="title"/>
          </p:nvPr>
        </p:nvSpPr>
        <p:spPr>
          <a:xfrm>
            <a:off x="765175" y="649781"/>
            <a:ext cx="106584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4800" dirty="0">
                <a:solidFill>
                  <a:srgbClr val="B80D0E"/>
                </a:solidFill>
              </a:rPr>
              <a:t>Wie Überzeugen Trotzdem gehen kann …</a:t>
            </a:r>
            <a:endParaRPr sz="4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4267200"/>
            <a:ext cx="2116764" cy="14528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2403877"/>
            <a:ext cx="2322478" cy="12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/>
          <p:cNvSpPr txBox="1"/>
          <p:nvPr/>
        </p:nvSpPr>
        <p:spPr>
          <a:xfrm>
            <a:off x="6568697" y="2514600"/>
            <a:ext cx="5352795" cy="3208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Lerne!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Die VERWALTUNG von einer Idee zu überzeugen ist an sich so  mittelschwierig … nicht mehr, aber auch nicht weniger!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Es macht es umso leichter, wenn für die Person </a:t>
            </a:r>
            <a:r>
              <a:rPr lang="de-DE" sz="1500" dirty="0">
                <a:cs typeface="Impact"/>
              </a:rPr>
              <a:t>das Thema neu ist, ich sie gut kenne oder diese mein </a:t>
            </a:r>
            <a:r>
              <a:rPr lang="de-DE" sz="1500" dirty="0">
                <a:latin typeface="Impact"/>
                <a:cs typeface="Impact"/>
              </a:rPr>
              <a:t>Anliegen teilt. 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Es macht es umso schwieriger, wenn die Person Vorurteile gegen mein Thema hat, prinzipiell nicht unterstützen will oder mich als Person ablehnt. 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Entsprechend muss ich meine Strategie wählen.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96892" y="340089"/>
            <a:ext cx="63246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Schwierigkeitsgrad</a:t>
            </a:r>
            <a:endParaRPr sz="54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304800" y="1371600"/>
            <a:ext cx="5724525" cy="5257800"/>
            <a:chOff x="304800" y="1371600"/>
            <a:chExt cx="5724525" cy="525780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" y="1371600"/>
              <a:ext cx="5724525" cy="525780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624" y="3083168"/>
              <a:ext cx="228601" cy="152400"/>
            </a:xfrm>
            <a:prstGeom prst="rect">
              <a:avLst/>
            </a:prstGeom>
          </p:spPr>
        </p:pic>
      </p:grpSp>
      <p:sp>
        <p:nvSpPr>
          <p:cNvPr id="8" name="Textfeld 7"/>
          <p:cNvSpPr txBox="1"/>
          <p:nvPr/>
        </p:nvSpPr>
        <p:spPr>
          <a:xfrm>
            <a:off x="4634279" y="6444734"/>
            <a:ext cx="1371600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www.rach-team-kommunikation.de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val="199944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97530" y="2971800"/>
            <a:ext cx="5352795" cy="2731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2000" dirty="0">
                <a:solidFill>
                  <a:srgbClr val="00B050"/>
                </a:solidFill>
                <a:latin typeface="Impact"/>
                <a:cs typeface="Impact"/>
              </a:rPr>
              <a:t>Lerne!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Rhetorisches Geschick ist nur ein kleiner Teil des Erfolgs … die Wissenschaft sagt ca. 10 %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sie haben eine Wahl zu entscheiden, an welchen Faktoren sie als Person besonders drehen wollen und für ihr Thema auch drehen sollten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Es gibt nicht den einen Weg zum Erfolg! Es gibt jedoch einen, der erfolgversprechender zur Situation passt!</a:t>
            </a:r>
            <a:endParaRPr sz="1500" dirty="0">
              <a:latin typeface="Impact"/>
              <a:cs typeface="Impac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038600" y="5937069"/>
            <a:ext cx="1482968" cy="1890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600" dirty="0">
                <a:latin typeface="Arial" panose="020B0604020202020204" pitchFamily="34" charset="0"/>
                <a:cs typeface="Arial" panose="020B0604020202020204" pitchFamily="34" charset="0"/>
              </a:rPr>
              <a:t>www.rach-team-kommunikation.de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27635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177" y="-7404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Mein Beispiel </a:t>
            </a:r>
            <a:endParaRPr sz="5400" dirty="0"/>
          </a:p>
        </p:txBody>
      </p:sp>
      <p:sp>
        <p:nvSpPr>
          <p:cNvPr id="4" name="object 4"/>
          <p:cNvSpPr txBox="1"/>
          <p:nvPr/>
        </p:nvSpPr>
        <p:spPr>
          <a:xfrm>
            <a:off x="782125" y="2616785"/>
            <a:ext cx="5352795" cy="265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327025" indent="-457834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AutoNum type="arabicPeriod" startAt="2"/>
              <a:tabLst>
                <a:tab pos="469900" algn="l"/>
                <a:tab pos="470534" algn="l"/>
              </a:tabLst>
            </a:pPr>
            <a:endParaRPr sz="1500" dirty="0">
              <a:latin typeface="Impact"/>
              <a:cs typeface="Impac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981200"/>
            <a:ext cx="4572000" cy="4572000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497286" y="2644695"/>
            <a:ext cx="5352795" cy="3462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Ziel: Mobilität v.a. für </a:t>
            </a:r>
            <a:r>
              <a:rPr lang="de-DE" sz="1500" dirty="0" err="1">
                <a:latin typeface="Impact"/>
                <a:cs typeface="Impact"/>
              </a:rPr>
              <a:t>Senior_innen</a:t>
            </a:r>
            <a:r>
              <a:rPr lang="de-DE" sz="1500" dirty="0">
                <a:latin typeface="Impact"/>
                <a:cs typeface="Impact"/>
              </a:rPr>
              <a:t> in die Kreisstadt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Wer sitzt, will mitgenommen werden &amp;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zu bestimmten Zeiten fahren verbindlich </a:t>
            </a:r>
            <a:r>
              <a:rPr lang="de-DE" sz="1500" dirty="0" err="1">
                <a:latin typeface="Impact"/>
                <a:cs typeface="Impact"/>
              </a:rPr>
              <a:t>Nachbar_innen</a:t>
            </a:r>
            <a:r>
              <a:rPr lang="de-DE" sz="1500" dirty="0">
                <a:latin typeface="Impact"/>
                <a:cs typeface="Impact"/>
              </a:rPr>
              <a:t>!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Es gibt eine Initiativkreis für Ansprechbarkeit, Sauberkeit und Werbung.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Einmal im Jahr ein „Fest“ für Austausch, Kritik und Weiterentwicklung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Förderung durch das Mobi2030 Programm.</a:t>
            </a:r>
          </a:p>
          <a:p>
            <a:pPr marL="297816" marR="327025" indent="-285750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buFontTx/>
              <a:buChar char="-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Gemeinde kümmert sich um Versicherung, stellt den Platz zur Verfügung incl. Tempo 30 Schild.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899" y="376371"/>
            <a:ext cx="1584000" cy="15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8346831" y="376371"/>
            <a:ext cx="3041903" cy="158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Dieter Schubert</a:t>
            </a:r>
          </a:p>
          <a:p>
            <a:pPr marL="285750" indent="-2857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59 Jahre</a:t>
            </a:r>
          </a:p>
          <a:p>
            <a:pPr marL="285750" indent="-2857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Schwiegersohn arbeitet bei den Verkehrsbetrieben</a:t>
            </a:r>
          </a:p>
          <a:p>
            <a:pPr marL="285750" indent="-2857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Mit dem Thema Mobilität zum Bürgermeister gewählt</a:t>
            </a:r>
          </a:p>
          <a:p>
            <a:pPr marL="285750" indent="-2857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Mutter (81) lebt im Dor</a:t>
            </a:r>
          </a:p>
          <a:p>
            <a:pPr marL="285750" indent="-285750">
              <a:buFontTx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Passionierter Jäger </a:t>
            </a:r>
          </a:p>
        </p:txBody>
      </p:sp>
    </p:spTree>
    <p:extLst>
      <p:ext uri="{BB962C8B-B14F-4D97-AF65-F5344CB8AC3E}">
        <p14:creationId xmlns:p14="http://schemas.microsoft.com/office/powerpoint/2010/main" val="85246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407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„Wie es in den Wald reinschallt … so schallt es auch wieder raus!“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rgbClr val="00B050"/>
                </a:solidFill>
                <a:latin typeface="Impact"/>
                <a:cs typeface="Impact"/>
              </a:rPr>
              <a:t>Wähle die Beziehung, die du anbieten willst!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 err="1">
                <a:latin typeface="Impact"/>
                <a:cs typeface="Impact"/>
              </a:rPr>
              <a:t>dogmatsich</a:t>
            </a: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feindselig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		andersdenkend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			neutral entscheidend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				unwissend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					aufgeschlossen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							unterstützend</a:t>
            </a:r>
            <a:endParaRPr sz="1500" dirty="0">
              <a:latin typeface="Impact"/>
              <a:cs typeface="Impac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734408" y="2370992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  <p:sp>
        <p:nvSpPr>
          <p:cNvPr id="6" name="Nach links gekrümmter Pfeil 5"/>
          <p:cNvSpPr/>
          <p:nvPr/>
        </p:nvSpPr>
        <p:spPr>
          <a:xfrm>
            <a:off x="8584965" y="3849086"/>
            <a:ext cx="533400" cy="9652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Nach links gekrümmter Pfeil 7"/>
          <p:cNvSpPr/>
          <p:nvPr/>
        </p:nvSpPr>
        <p:spPr>
          <a:xfrm>
            <a:off x="10363200" y="5334000"/>
            <a:ext cx="533400" cy="9652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Nach links gekrümmter Pfeil 8"/>
          <p:cNvSpPr/>
          <p:nvPr/>
        </p:nvSpPr>
        <p:spPr>
          <a:xfrm>
            <a:off x="9486900" y="4572000"/>
            <a:ext cx="571500" cy="9652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84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1269" y="3"/>
            <a:ext cx="12191999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961628"/>
            <a:ext cx="1065936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5400" dirty="0">
                <a:solidFill>
                  <a:srgbClr val="B80D0E"/>
                </a:solidFill>
              </a:rPr>
              <a:t>Die wichtigsten Erfolgsfaktoren</a:t>
            </a:r>
            <a:endParaRPr sz="5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2296553"/>
            <a:ext cx="4353533" cy="3829584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044731" y="2296553"/>
            <a:ext cx="5613869" cy="407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„Der oder Die Andere will mit innerer Überzeugung JA-sagen!“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solidFill>
                  <a:srgbClr val="00B050"/>
                </a:solidFill>
                <a:latin typeface="Impact"/>
                <a:cs typeface="Impact"/>
              </a:rPr>
              <a:t>Bediene deren vordringliche Motivation!</a:t>
            </a:r>
          </a:p>
          <a:p>
            <a:pPr marL="12066" marR="327025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endParaRPr lang="de-DE" sz="1500" dirty="0">
              <a:latin typeface="Impact"/>
              <a:cs typeface="Impact"/>
            </a:endParaRP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nach Nähe &amp; Zugehörigkeit 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nach Einfluss &amp; Bedeutsamkeit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nach Stabilität &amp; kalkulierbarem Risiko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nach Neugier &amp; Abenteuer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nach Authentizität &amp; positivem Selbstbild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nach Sinnstiftung &amp; Beitragen</a:t>
            </a:r>
          </a:p>
          <a:p>
            <a:pPr marL="469266" marR="327025" lvl="1">
              <a:lnSpc>
                <a:spcPct val="130000"/>
              </a:lnSpc>
              <a:spcAft>
                <a:spcPts val="600"/>
              </a:spcAft>
              <a:buClr>
                <a:srgbClr val="B80D0E"/>
              </a:buClr>
              <a:buSzPct val="160000"/>
              <a:tabLst>
                <a:tab pos="469900" algn="l"/>
                <a:tab pos="470534" algn="l"/>
              </a:tabLst>
            </a:pPr>
            <a:r>
              <a:rPr lang="de-DE" sz="1500" dirty="0">
                <a:latin typeface="Impact"/>
                <a:cs typeface="Impact"/>
              </a:rPr>
              <a:t>… </a:t>
            </a:r>
          </a:p>
        </p:txBody>
      </p:sp>
      <p:sp>
        <p:nvSpPr>
          <p:cNvPr id="4" name="Ellipse 3"/>
          <p:cNvSpPr/>
          <p:nvPr/>
        </p:nvSpPr>
        <p:spPr>
          <a:xfrm>
            <a:off x="3910614" y="3035721"/>
            <a:ext cx="864000" cy="8640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13039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chtiges Ereignis">
  <a:themeElements>
    <a:clrScheme name="Wichtiges Ereig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ichtiges Ereig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chtiges Ereig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10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11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12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2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3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4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5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6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7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8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ppt/theme/themeOverride9.xml><?xml version="1.0" encoding="utf-8"?>
<a:themeOverride xmlns:a="http://schemas.openxmlformats.org/drawingml/2006/main">
  <a:clrScheme name="Wichtiges Ereignis">
    <a:dk1>
      <a:sysClr val="windowText" lastClr="000000"/>
    </a:dk1>
    <a:lt1>
      <a:sysClr val="window" lastClr="FFFFFF"/>
    </a:lt1>
    <a:dk2>
      <a:srgbClr val="424242"/>
    </a:dk2>
    <a:lt2>
      <a:srgbClr val="C8C8C8"/>
    </a:lt2>
    <a:accent1>
      <a:srgbClr val="B80E0F"/>
    </a:accent1>
    <a:accent2>
      <a:srgbClr val="A6987D"/>
    </a:accent2>
    <a:accent3>
      <a:srgbClr val="7F9A71"/>
    </a:accent3>
    <a:accent4>
      <a:srgbClr val="64969F"/>
    </a:accent4>
    <a:accent5>
      <a:srgbClr val="9B75B2"/>
    </a:accent5>
    <a:accent6>
      <a:srgbClr val="80737A"/>
    </a:accent6>
    <a:hlink>
      <a:srgbClr val="F21213"/>
    </a:hlink>
    <a:folHlink>
      <a:srgbClr val="B6A3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1159</Words>
  <Application>Microsoft Office PowerPoint</Application>
  <PresentationFormat>Breitbild</PresentationFormat>
  <Paragraphs>174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Impact</vt:lpstr>
      <vt:lpstr>Wichtiges Ereignis</vt:lpstr>
      <vt:lpstr>Wie überzeuge ich andere von meiner Idee</vt:lpstr>
      <vt:lpstr>Wieso braucht es einen WS dafür?</vt:lpstr>
      <vt:lpstr>… und weil Alltags-Strategien nicht funktionieren!</vt:lpstr>
      <vt:lpstr>Wie Überzeugen Trotzdem gehen kann …</vt:lpstr>
      <vt:lpstr>Schwierigkeitsgrad</vt:lpstr>
      <vt:lpstr>Die wichtigsten Erfolgsfaktoren</vt:lpstr>
      <vt:lpstr>Mein Beispiel </vt:lpstr>
      <vt:lpstr>Die wichtigsten Erfolgsfaktoren</vt:lpstr>
      <vt:lpstr>Die wichtigsten Erfolgsfaktoren</vt:lpstr>
      <vt:lpstr>Die wichtigsten Erfolgsfaktoren</vt:lpstr>
      <vt:lpstr>Die wichtigsten Erfolgsfaktoren</vt:lpstr>
      <vt:lpstr>Die wichtigsten Erfolgsfaktoren</vt:lpstr>
      <vt:lpstr>Die wichtigsten Erfolgsfaktoren</vt:lpstr>
      <vt:lpstr>PowerPoint-Präsentation</vt:lpstr>
      <vt:lpstr>1. Ein Modell für den Kopf</vt:lpstr>
      <vt:lpstr>2. Ein paar wunderbare Fragen</vt:lpstr>
      <vt:lpstr>3. Eine unverselle Story-anleitung</vt:lpstr>
      <vt:lpstr>PowerPoint-Präsentation</vt:lpstr>
      <vt:lpstr>In Murmelgruppen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Brot für die Welt  goes Agile</dc:title>
  <dc:creator>Win 10</dc:creator>
  <cp:lastModifiedBy>Kosakow-Kutscher, Sabine</cp:lastModifiedBy>
  <cp:revision>71</cp:revision>
  <cp:lastPrinted>2022-11-10T08:31:15Z</cp:lastPrinted>
  <dcterms:created xsi:type="dcterms:W3CDTF">2021-09-01T10:50:12Z</dcterms:created>
  <dcterms:modified xsi:type="dcterms:W3CDTF">2022-11-14T12:50:52Z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2020-10-10T00:00:00Z</vt:filetime>
  </property>
  <property fmtid="{D5CDD505-2E9C-101B-9397-08002B2CF9AE}" pid="3" name="Creator">
    <vt:lpwstr>Microsoft® PowerPoint® für Office 365</vt:lpwstr>
  </property>
  <property fmtid="{D5CDD505-2E9C-101B-9397-08002B2CF9AE}" pid="4" name="LastSaved">
    <vt:filetime>2021-09-01T00:00:00Z</vt:filetime>
  </property>
</Properties>
</file>